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711" r:id="rId2"/>
    <p:sldId id="258" r:id="rId3"/>
    <p:sldId id="715" r:id="rId4"/>
    <p:sldId id="722" r:id="rId5"/>
    <p:sldId id="723" r:id="rId6"/>
    <p:sldId id="628" r:id="rId7"/>
    <p:sldId id="716" r:id="rId8"/>
    <p:sldId id="717" r:id="rId9"/>
    <p:sldId id="712" r:id="rId10"/>
    <p:sldId id="714" r:id="rId11"/>
    <p:sldId id="724" r:id="rId12"/>
    <p:sldId id="700" r:id="rId13"/>
    <p:sldId id="701" r:id="rId14"/>
    <p:sldId id="725" r:id="rId15"/>
    <p:sldId id="647" r:id="rId16"/>
    <p:sldId id="718" r:id="rId17"/>
    <p:sldId id="651" r:id="rId18"/>
    <p:sldId id="420" r:id="rId19"/>
    <p:sldId id="657" r:id="rId20"/>
    <p:sldId id="655" r:id="rId21"/>
    <p:sldId id="719" r:id="rId22"/>
    <p:sldId id="720" r:id="rId23"/>
    <p:sldId id="721" r:id="rId24"/>
    <p:sldId id="726" r:id="rId25"/>
    <p:sldId id="702" r:id="rId26"/>
    <p:sldId id="703" r:id="rId27"/>
    <p:sldId id="704" r:id="rId28"/>
    <p:sldId id="705" r:id="rId29"/>
    <p:sldId id="706" r:id="rId30"/>
    <p:sldId id="707" r:id="rId31"/>
    <p:sldId id="709" r:id="rId32"/>
    <p:sldId id="710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58" autoAdjust="0"/>
    <p:restoredTop sz="82771" autoAdjust="0"/>
  </p:normalViewPr>
  <p:slideViewPr>
    <p:cSldViewPr snapToGrid="0">
      <p:cViewPr varScale="1">
        <p:scale>
          <a:sx n="54" d="100"/>
          <a:sy n="5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0252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4802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168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68560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85749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8490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9331954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355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987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142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0640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31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53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906970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61046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618062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4866353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3891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59212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57921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697723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129657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5406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602508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364824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4912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78472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21968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8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6071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91802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448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.emf"/><Relationship Id="rId7" Type="http://schemas.openxmlformats.org/officeDocument/2006/relationships/slide" Target="slide20.xml"/><Relationship Id="rId12" Type="http://schemas.openxmlformats.org/officeDocument/2006/relationships/slide" Target="slide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11" Type="http://schemas.openxmlformats.org/officeDocument/2006/relationships/slide" Target="slide7.xml"/><Relationship Id="rId5" Type="http://schemas.openxmlformats.org/officeDocument/2006/relationships/slide" Target="slide17.xml"/><Relationship Id="rId10" Type="http://schemas.openxmlformats.org/officeDocument/2006/relationships/image" Target="../media/image5.emf"/><Relationship Id="rId4" Type="http://schemas.openxmlformats.org/officeDocument/2006/relationships/slide" Target="slide16.xml"/><Relationship Id="rId9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b="1" dirty="0" smtClean="0">
                <a:latin typeface="+mn-ea"/>
              </a:rPr>
              <a:t>2. </a:t>
            </a:r>
            <a:r>
              <a:rPr lang="zh-TW" altLang="en-US" sz="6000" b="1" dirty="0" smtClean="0">
                <a:latin typeface="+mn-ea"/>
              </a:rPr>
              <a:t>描述 訓練簡報 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smtClean="0">
                <a:latin typeface="+mn-ea"/>
              </a:rPr>
              <a:t>示例二）</a:t>
            </a:r>
            <a:endParaRPr lang="en-US" sz="6000" b="1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25" y="3319598"/>
            <a:ext cx="2792593" cy="279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03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「描述」標誌字詞其他意思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</a:t>
            </a:r>
            <a:r>
              <a:rPr lang="zh-TW" altLang="en-US" sz="2800" dirty="0" smtClean="0">
                <a:latin typeface="+mn-ea"/>
              </a:rPr>
              <a:t>「</a:t>
            </a:r>
            <a:r>
              <a:rPr lang="zh-TW" altLang="en-US" sz="2800" dirty="0"/>
              <a:t>解難</a:t>
            </a:r>
            <a:r>
              <a:rPr lang="zh-TW" altLang="en-US" sz="2800" dirty="0" smtClean="0">
                <a:latin typeface="+mn-ea"/>
              </a:rPr>
              <a:t>」</a:t>
            </a:r>
            <a:r>
              <a:rPr lang="zh-TW" altLang="en-US" sz="2800" dirty="0">
                <a:latin typeface="+mn-ea"/>
              </a:rPr>
              <a:t>的</a:t>
            </a:r>
            <a:r>
              <a:rPr lang="zh-TW" altLang="en-US" sz="2800" b="1" dirty="0" smtClean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/>
              <a:t>通常會與「問題」、「困難」、「解決」、「處理」及「應付」等「解難」的</a:t>
            </a:r>
            <a:r>
              <a:rPr lang="zh-TW" altLang="en-US" sz="2800" b="1" dirty="0">
                <a:solidFill>
                  <a:srgbClr val="FF0000"/>
                </a:solidFill>
              </a:rPr>
              <a:t>標誌字詞</a:t>
            </a:r>
            <a:r>
              <a:rPr lang="zh-TW" altLang="en-US" sz="2800" dirty="0"/>
              <a:t>一起出現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難題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4237510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示例一：「我們應怎樣解決洗手間漏水問題？」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872" y="5256441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示例二：「懷疑遇到網上騙案時應如何處理？」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7883387" y="3109972"/>
            <a:ext cx="553983" cy="2809070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5077145" y="4222803"/>
            <a:ext cx="816295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6032933" y="4757394"/>
            <a:ext cx="553983" cy="1552082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7912282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圓角矩形 10"/>
          <p:cNvSpPr/>
          <p:nvPr/>
        </p:nvSpPr>
        <p:spPr>
          <a:xfrm>
            <a:off x="8738598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圓角矩形 11"/>
          <p:cNvSpPr/>
          <p:nvPr/>
        </p:nvSpPr>
        <p:spPr>
          <a:xfrm>
            <a:off x="5893440" y="4222802"/>
            <a:ext cx="816295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書卷 (水平) 13"/>
          <p:cNvSpPr/>
          <p:nvPr/>
        </p:nvSpPr>
        <p:spPr>
          <a:xfrm>
            <a:off x="7694613" y="1159718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有關解難的訓練框架，請參閱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zh-TW" altLang="en-US" sz="2000" b="1" smtClean="0"/>
              <a:t>「解難 </a:t>
            </a:r>
            <a:r>
              <a:rPr lang="zh-TW" altLang="en-US" sz="2000" b="1" dirty="0" smtClean="0"/>
              <a:t>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53224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6" grpId="0" animBg="1"/>
      <p:bldP spid="29" grpId="0" animBg="1"/>
      <p:bldP spid="27" grpId="0" animBg="1"/>
      <p:bldP spid="1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662641" y="319735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0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677784" y="2931313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52329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sp>
        <p:nvSpPr>
          <p:cNvPr id="10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683842" y="2374705"/>
            <a:ext cx="4500000" cy="2880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010513" y="2452021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324333" y="1454255"/>
            <a:ext cx="921901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4" name="文字方塊 13"/>
          <p:cNvSpPr txBox="1"/>
          <p:nvPr/>
        </p:nvSpPr>
        <p:spPr>
          <a:xfrm>
            <a:off x="1688938" y="1521741"/>
            <a:ext cx="850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「試描述主題公園</a:t>
            </a: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」</a:t>
            </a:r>
            <a:endParaRPr lang="en-ID" altLang="zh-TW" sz="32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9" name="圓角矩形 18"/>
          <p:cNvSpPr/>
          <p:nvPr/>
        </p:nvSpPr>
        <p:spPr>
          <a:xfrm>
            <a:off x="3948392" y="1501198"/>
            <a:ext cx="79200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7" name="群組 26"/>
          <p:cNvGrpSpPr/>
          <p:nvPr/>
        </p:nvGrpSpPr>
        <p:grpSpPr>
          <a:xfrm>
            <a:off x="4384042" y="3334993"/>
            <a:ext cx="3099600" cy="720000"/>
            <a:chOff x="-167710" y="4426532"/>
            <a:chExt cx="3099600" cy="915924"/>
          </a:xfrm>
        </p:grpSpPr>
        <p:sp>
          <p:nvSpPr>
            <p:cNvPr id="28" name="圓角矩形 27"/>
            <p:cNvSpPr/>
            <p:nvPr/>
          </p:nvSpPr>
          <p:spPr>
            <a:xfrm>
              <a:off x="-167710" y="4508294"/>
              <a:ext cx="3099600" cy="7524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15793" y="4426532"/>
              <a:ext cx="1132594" cy="91592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36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描述</a:t>
              </a:r>
              <a:endParaRPr lang="zh-TW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37" name="群組 36"/>
          <p:cNvGrpSpPr/>
          <p:nvPr/>
        </p:nvGrpSpPr>
        <p:grpSpPr>
          <a:xfrm>
            <a:off x="3621784" y="5657040"/>
            <a:ext cx="4624117" cy="720000"/>
            <a:chOff x="-223397" y="4705343"/>
            <a:chExt cx="3099600" cy="491398"/>
          </a:xfrm>
        </p:grpSpPr>
        <p:sp>
          <p:nvSpPr>
            <p:cNvPr id="38" name="圓角矩形 37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39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779762"/>
              <a:ext cx="2916994" cy="3781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話語類型：描述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40" name="向下箭號圖說文字 39"/>
          <p:cNvSpPr/>
          <p:nvPr/>
        </p:nvSpPr>
        <p:spPr>
          <a:xfrm>
            <a:off x="4095612" y="2973628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486593" y="980969"/>
            <a:ext cx="2424982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77191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4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5278234" y="2364737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287807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72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33841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學生應學會自我提問，以引導自己思考「評述性話語」的內容。</a:t>
            </a:r>
          </a:p>
          <a:p>
            <a:r>
              <a:rPr lang="zh-TW" altLang="en-US" sz="2400" dirty="0" smtClean="0">
                <a:latin typeface="+mn-ea"/>
              </a:rPr>
              <a:t>自我</a:t>
            </a:r>
            <a:r>
              <a:rPr lang="zh-TW" altLang="en-US" sz="2400" dirty="0">
                <a:latin typeface="+mn-ea"/>
              </a:rPr>
              <a:t>提問能引導學生從三方面</a:t>
            </a:r>
            <a:r>
              <a:rPr lang="zh-TW" altLang="en-US" sz="2400" dirty="0" smtClean="0">
                <a:latin typeface="+mn-ea"/>
              </a:rPr>
              <a:t>思考描述的</a:t>
            </a:r>
            <a:r>
              <a:rPr lang="zh-TW" altLang="en-US" sz="2400" dirty="0">
                <a:latin typeface="+mn-ea"/>
              </a:rPr>
              <a:t>內容</a:t>
            </a:r>
            <a:r>
              <a:rPr lang="zh-TW" altLang="en-US" sz="2400" dirty="0" smtClean="0">
                <a:latin typeface="+mn-ea"/>
              </a:rPr>
              <a:t>，</a:t>
            </a:r>
            <a:r>
              <a:rPr lang="zh-TW" altLang="en-US" sz="2400" dirty="0">
                <a:latin typeface="+mn-ea"/>
              </a:rPr>
              <a:t>分別為內容主題、相關的已有知識及如何歸納內容</a:t>
            </a:r>
            <a:r>
              <a:rPr lang="zh-TW" altLang="en-US" sz="2400" dirty="0"/>
              <a:t>，例子如下：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229026"/>
          <a:ext cx="9872486" cy="3017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要形容甚麼？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是甚麼？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466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632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5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6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7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0" name="矩形 59"/>
          <p:cNvSpPr/>
          <p:nvPr/>
        </p:nvSpPr>
        <p:spPr>
          <a:xfrm>
            <a:off x="3216583" y="3976539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1" name="矩形 60"/>
          <p:cNvSpPr/>
          <p:nvPr/>
        </p:nvSpPr>
        <p:spPr>
          <a:xfrm>
            <a:off x="5448568" y="2157403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2" name="矩形 61"/>
          <p:cNvSpPr/>
          <p:nvPr/>
        </p:nvSpPr>
        <p:spPr>
          <a:xfrm>
            <a:off x="7781901" y="3848882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3" name="矩形 62"/>
          <p:cNvSpPr/>
          <p:nvPr/>
        </p:nvSpPr>
        <p:spPr>
          <a:xfrm>
            <a:off x="5543294" y="5675246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4" name="Freeform 41"/>
          <p:cNvSpPr/>
          <p:nvPr/>
        </p:nvSpPr>
        <p:spPr>
          <a:xfrm flipH="1">
            <a:off x="1272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5" name="Freeform 41"/>
          <p:cNvSpPr/>
          <p:nvPr/>
        </p:nvSpPr>
        <p:spPr>
          <a:xfrm flipH="1">
            <a:off x="3743748" y="5217807"/>
            <a:ext cx="16697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6" name="Freeform 41"/>
          <p:cNvSpPr/>
          <p:nvPr/>
        </p:nvSpPr>
        <p:spPr>
          <a:xfrm flipH="1">
            <a:off x="6610873" y="1843797"/>
            <a:ext cx="163979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7" name="Freeform 41"/>
          <p:cNvSpPr/>
          <p:nvPr/>
        </p:nvSpPr>
        <p:spPr>
          <a:xfrm flipH="1">
            <a:off x="9050445" y="3492639"/>
            <a:ext cx="1732654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8" name="TextBox 15"/>
          <p:cNvSpPr txBox="1"/>
          <p:nvPr/>
        </p:nvSpPr>
        <p:spPr>
          <a:xfrm rot="819881">
            <a:off x="1607782" y="3660915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69" name="TextBox 15"/>
          <p:cNvSpPr txBox="1"/>
          <p:nvPr/>
        </p:nvSpPr>
        <p:spPr>
          <a:xfrm rot="819881">
            <a:off x="6932350" y="1921320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0" name="TextBox 15"/>
          <p:cNvSpPr txBox="1"/>
          <p:nvPr/>
        </p:nvSpPr>
        <p:spPr>
          <a:xfrm rot="819881">
            <a:off x="9370852" y="3570163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1" name="TextBox 15"/>
          <p:cNvSpPr txBox="1"/>
          <p:nvPr/>
        </p:nvSpPr>
        <p:spPr>
          <a:xfrm rot="819881">
            <a:off x="4068344" y="5295331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2" name="圓角矩形 71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矩形 72"/>
          <p:cNvSpPr/>
          <p:nvPr/>
        </p:nvSpPr>
        <p:spPr>
          <a:xfrm>
            <a:off x="4953752" y="38927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描述的</a:t>
            </a:r>
            <a:r>
              <a:rPr lang="zh-TW" altLang="en-US" sz="3200" b="1" dirty="0" smtClean="0">
                <a:latin typeface="+mn-ea"/>
              </a:rPr>
              <a:t>主題</a:t>
            </a:r>
            <a:endParaRPr lang="en-HK" altLang="zh-TW" sz="32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129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學生應詳細地闡述重點，以表達更豐富的內容，例如提供細節、提供理由、舉出例子、分析帶來的影響等</a:t>
            </a:r>
            <a:r>
              <a:rPr lang="zh-TW" altLang="en-US" sz="2000" dirty="0" smtClean="0">
                <a:latin typeface="+mn-ea"/>
              </a:rPr>
              <a:t>。</a:t>
            </a:r>
          </a:p>
          <a:p>
            <a:r>
              <a:rPr lang="zh-TW" altLang="en-US" sz="20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</a:t>
            </a:r>
            <a:r>
              <a:rPr lang="zh-TW" altLang="en-US" sz="2000" u="sng" dirty="0" smtClean="0"/>
              <a:t>細節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：這個新商場的地理位置優越，</a:t>
            </a:r>
            <a:r>
              <a:rPr lang="zh-TW" altLang="en-US" sz="2000" b="1" dirty="0"/>
              <a:t>位於市中心，而且在鐵路車站上蓋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</a:t>
            </a:r>
            <a:r>
              <a:rPr lang="zh-TW" altLang="en-US" sz="2000" u="sng" dirty="0" smtClean="0"/>
              <a:t>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如：香港</a:t>
            </a:r>
            <a:r>
              <a:rPr lang="zh-TW" altLang="en-US" sz="2000" dirty="0" smtClean="0"/>
              <a:t>太平山非常</a:t>
            </a:r>
            <a:r>
              <a:rPr lang="zh-TW" altLang="en-US" sz="2000" dirty="0"/>
              <a:t>適合旅客觀賞香港的夜景，</a:t>
            </a:r>
            <a:r>
              <a:rPr lang="zh-TW" altLang="en-US" sz="2000" b="1" dirty="0"/>
              <a:t>因為從山頂向下看，視野寬廣，全香港景色飽覽無遺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舉出</a:t>
            </a:r>
            <a:r>
              <a:rPr lang="zh-TW" altLang="en-US" sz="2000" u="sng" dirty="0" smtClean="0"/>
              <a:t>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如：這間餐廳的自助餐食品選擇很多，</a:t>
            </a:r>
            <a:r>
              <a:rPr lang="zh-TW" altLang="en-US" sz="2000" b="1" dirty="0"/>
              <a:t>除了有中式、日式及東南亞美食外，還提供蠔、凍蝦、麵包蟹和長腳蟹等</a:t>
            </a:r>
            <a:r>
              <a:rPr lang="zh-TW" altLang="en-US" sz="2000" b="1" dirty="0" smtClean="0"/>
              <a:t>海鮮，</a:t>
            </a:r>
            <a:r>
              <a:rPr lang="zh-TW" altLang="en-US" sz="2000" b="1" dirty="0"/>
              <a:t>雪糕、雪條、各款蛋糕等甜品，飲品方面更有咖啡及茶無限添飲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分析帶來的</a:t>
            </a:r>
            <a:r>
              <a:rPr lang="zh-TW" altLang="en-US" sz="2000" u="sng" dirty="0" smtClean="0"/>
              <a:t>影響</a:t>
            </a:r>
            <a:r>
              <a:rPr lang="en-US" altLang="zh-TW" sz="2000" u="sng" dirty="0" smtClean="0"/>
              <a:t/>
            </a:r>
            <a:br>
              <a:rPr lang="en-US" altLang="zh-TW" sz="2000" u="sng" dirty="0" smtClean="0"/>
            </a:br>
            <a:r>
              <a:rPr lang="zh-TW" altLang="en-US" sz="2000" dirty="0"/>
              <a:t>如：這間速遞</a:t>
            </a:r>
            <a:r>
              <a:rPr lang="zh-TW" altLang="en-US" sz="2000" dirty="0" smtClean="0"/>
              <a:t>公司分店遍佈</a:t>
            </a:r>
            <a:r>
              <a:rPr lang="zh-TW" altLang="en-US" sz="2000" dirty="0"/>
              <a:t>全港，並提供自取服務，</a:t>
            </a:r>
            <a:r>
              <a:rPr lang="zh-TW" altLang="en-US" sz="2000" b="1" dirty="0"/>
              <a:t>顧客即使因上班而未能留在家中等待送貨，亦能選擇在空閒時間到門市取貨</a:t>
            </a:r>
            <a:r>
              <a:rPr lang="zh-TW" altLang="en-US" sz="2000" dirty="0" smtClean="0"/>
              <a:t>。</a:t>
            </a:r>
            <a:endParaRPr lang="zh-TW" altLang="en-US" sz="2000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7879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8521074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在日常生活及學習中，我們經常需要描述某主題的細節、屬性或背景等，例如社會問題、人物特徵及物件外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型。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我們可以從多角度描述主題，使表達內容更豐富，讓聆聽者更了解主題。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有條理地描述能令表達的內容更清晰，聆聽者也易於明白。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426185" y="6056063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9212122" y="3525335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775011" cy="4708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b="1" dirty="0" smtClean="0">
                <a:latin typeface="+mn-ea"/>
              </a:rPr>
              <a:t>介紹：</a:t>
            </a:r>
            <a:endParaRPr lang="en-US" altLang="zh-TW" b="1" dirty="0" smtClean="0">
              <a:latin typeface="+mn-ea"/>
            </a:endParaRPr>
          </a:p>
          <a:p>
            <a:r>
              <a:rPr lang="zh-TW" altLang="en-US" dirty="0" smtClean="0">
                <a:latin typeface="+mn-ea"/>
              </a:rPr>
              <a:t>學生</a:t>
            </a:r>
            <a:r>
              <a:rPr lang="zh-TW" altLang="en-US" dirty="0">
                <a:latin typeface="+mn-ea"/>
              </a:rPr>
              <a:t>應組織內容的優次</a:t>
            </a:r>
            <a:r>
              <a:rPr lang="zh-TW" altLang="en-US" dirty="0" smtClean="0">
                <a:latin typeface="+mn-ea"/>
              </a:rPr>
              <a:t>，讓</a:t>
            </a:r>
            <a:r>
              <a:rPr lang="zh-TW" altLang="en-US" dirty="0">
                <a:latin typeface="+mn-ea"/>
              </a:rPr>
              <a:t>內容顯得更有</a:t>
            </a:r>
            <a:r>
              <a:rPr lang="zh-TW" altLang="en-US" dirty="0" smtClean="0">
                <a:latin typeface="+mn-ea"/>
              </a:rPr>
              <a:t>層次。</a:t>
            </a:r>
            <a:endParaRPr lang="en-US" altLang="zh-TW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合理優次的</a:t>
            </a:r>
            <a:r>
              <a:rPr lang="zh-TW" altLang="en-US" dirty="0" smtClean="0">
                <a:latin typeface="+mn-ea"/>
              </a:rPr>
              <a:t>示例：</a:t>
            </a:r>
            <a:endParaRPr lang="en-US" altLang="zh-TW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/>
              <a:t>由主要到</a:t>
            </a:r>
            <a:r>
              <a:rPr lang="zh-TW" altLang="en-US" u="sng" dirty="0" smtClean="0"/>
              <a:t>次要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如：先描述食品的味道及價錢，再描述生產地、包裝、材料、成份、製作過程等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普遍到</a:t>
            </a:r>
            <a:r>
              <a:rPr lang="zh-TW" altLang="en-US" u="sng" dirty="0" smtClean="0"/>
              <a:t>特別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如：先描述某牌子的</a:t>
            </a:r>
            <a:r>
              <a:rPr lang="zh-TW" altLang="en-US" dirty="0" smtClean="0"/>
              <a:t>吸塵機</a:t>
            </a:r>
            <a:r>
              <a:rPr lang="zh-TW" altLang="en-US" dirty="0"/>
              <a:t>常用的功能</a:t>
            </a:r>
            <a:r>
              <a:rPr lang="zh-TW" altLang="en-US" dirty="0" smtClean="0"/>
              <a:t>及／或特徵</a:t>
            </a:r>
            <a:r>
              <a:rPr lang="zh-TW" altLang="en-US" dirty="0"/>
              <a:t>，再描述其特有的功能</a:t>
            </a:r>
            <a:r>
              <a:rPr lang="zh-TW" altLang="en-US" dirty="0" smtClean="0"/>
              <a:t>及／或</a:t>
            </a:r>
            <a:r>
              <a:rPr lang="zh-TW" altLang="en-US" dirty="0"/>
              <a:t>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基本到</a:t>
            </a:r>
            <a:r>
              <a:rPr lang="zh-TW" altLang="en-US" u="sng" dirty="0" smtClean="0"/>
              <a:t>深入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如：先描述活動的目的、對象、日期及場地等背景資料，再描述活動需要準備的物資、安排及分工等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具體到</a:t>
            </a:r>
            <a:r>
              <a:rPr lang="zh-TW" altLang="en-US" u="sng" dirty="0" smtClean="0"/>
              <a:t>抽象</a:t>
            </a:r>
            <a:r>
              <a:rPr lang="en-US" altLang="zh-TW" u="sng" dirty="0"/>
              <a:t/>
            </a:r>
            <a:br>
              <a:rPr lang="en-US" altLang="zh-TW" u="sng" dirty="0"/>
            </a:br>
            <a:r>
              <a:rPr lang="zh-TW" altLang="en-US" dirty="0"/>
              <a:t>如：先描述人物的外型，再描述人物的性格及想法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先到</a:t>
            </a:r>
            <a:r>
              <a:rPr lang="zh-TW" altLang="en-US" u="sng" dirty="0" smtClean="0"/>
              <a:t>後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如：先描述飛機起飛前的特徵，然後描述起飛時的特徵，之後描述於空中飛行時的特徵，最後描述降落時的特徵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外到</a:t>
            </a:r>
            <a:r>
              <a:rPr lang="zh-TW" altLang="en-US" u="sng" dirty="0" smtClean="0"/>
              <a:t>內</a:t>
            </a:r>
            <a:r>
              <a:rPr lang="zh-TW" altLang="en-US" u="sng" dirty="0" smtClean="0">
                <a:latin typeface="+mn-ea"/>
              </a:rPr>
              <a:t>（或</a:t>
            </a:r>
            <a:r>
              <a:rPr lang="zh-TW" altLang="en-US" u="sng" dirty="0">
                <a:latin typeface="+mn-ea"/>
              </a:rPr>
              <a:t>由內到</a:t>
            </a:r>
            <a:r>
              <a:rPr lang="zh-TW" altLang="en-US" u="sng" dirty="0" smtClean="0">
                <a:latin typeface="+mn-ea"/>
              </a:rPr>
              <a:t>外）</a:t>
            </a:r>
            <a:r>
              <a:rPr lang="en-US" altLang="zh-TW" dirty="0">
                <a:latin typeface="+mn-ea"/>
              </a:rPr>
              <a:t/>
            </a:r>
            <a:br>
              <a:rPr lang="en-US" altLang="zh-TW" dirty="0">
                <a:latin typeface="+mn-ea"/>
              </a:rPr>
            </a:br>
            <a:r>
              <a:rPr lang="zh-TW" altLang="en-US" dirty="0"/>
              <a:t>如：先描述建築物的外型，再描述內裡的設施或設計</a:t>
            </a:r>
          </a:p>
          <a:p>
            <a:r>
              <a:rPr lang="zh-TW" altLang="en-US" dirty="0" smtClean="0">
                <a:latin typeface="+mn-ea"/>
              </a:rPr>
              <a:t>如</a:t>
            </a:r>
            <a:r>
              <a:rPr lang="zh-TW" altLang="en-US" dirty="0">
                <a:latin typeface="+mn-ea"/>
              </a:rPr>
              <a:t>學生能合理地解釋，其組織優次的方法</a:t>
            </a:r>
            <a:r>
              <a:rPr lang="zh-TW" altLang="en-US" dirty="0" smtClean="0">
                <a:latin typeface="+mn-ea"/>
              </a:rPr>
              <a:t>可與上述示例不同。</a:t>
            </a:r>
            <a:endParaRPr lang="zh-TW" altLang="en-US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4985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3042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graphicFrame>
        <p:nvGraphicFramePr>
          <p:cNvPr id="22" name="Content Placeholder 8"/>
          <p:cNvGraphicFramePr>
            <a:graphicFrameLocks/>
          </p:cNvGraphicFramePr>
          <p:nvPr>
            <p:extLst/>
          </p:nvPr>
        </p:nvGraphicFramePr>
        <p:xfrm>
          <a:off x="2238897" y="1501071"/>
          <a:ext cx="8229600" cy="4954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246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TextBox 9"/>
          <p:cNvSpPr txBox="1"/>
          <p:nvPr/>
        </p:nvSpPr>
        <p:spPr>
          <a:xfrm>
            <a:off x="2238897" y="15010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25" name="TextBox 10"/>
          <p:cNvSpPr txBox="1"/>
          <p:nvPr/>
        </p:nvSpPr>
        <p:spPr>
          <a:xfrm>
            <a:off x="4759177" y="1501071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我會描述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26" name="Rectangle 12"/>
          <p:cNvSpPr/>
          <p:nvPr/>
        </p:nvSpPr>
        <p:spPr>
          <a:xfrm>
            <a:off x="4748454" y="1933119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第一／首先，在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27" name="Rectangle 14"/>
          <p:cNvSpPr/>
          <p:nvPr/>
        </p:nvSpPr>
        <p:spPr>
          <a:xfrm>
            <a:off x="2238897" y="193311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28" name="Rectangle 40"/>
          <p:cNvSpPr/>
          <p:nvPr/>
        </p:nvSpPr>
        <p:spPr>
          <a:xfrm>
            <a:off x="4748454" y="4642277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29" name="Rectangle 41"/>
          <p:cNvSpPr/>
          <p:nvPr/>
        </p:nvSpPr>
        <p:spPr>
          <a:xfrm>
            <a:off x="2238897" y="464227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30" name="Left Arrow 44"/>
          <p:cNvSpPr/>
          <p:nvPr/>
        </p:nvSpPr>
        <p:spPr>
          <a:xfrm>
            <a:off x="6599328" y="3561277"/>
            <a:ext cx="2264305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31" name="Rectangle 45"/>
          <p:cNvSpPr/>
          <p:nvPr/>
        </p:nvSpPr>
        <p:spPr>
          <a:xfrm>
            <a:off x="3320885" y="3250325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32" name="Rectangle 46"/>
          <p:cNvSpPr/>
          <p:nvPr/>
        </p:nvSpPr>
        <p:spPr>
          <a:xfrm>
            <a:off x="5913173" y="3250325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33" name="Rectangle 15"/>
          <p:cNvSpPr/>
          <p:nvPr/>
        </p:nvSpPr>
        <p:spPr>
          <a:xfrm>
            <a:off x="2583016" y="259753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4" name="Rectangle 16"/>
          <p:cNvSpPr/>
          <p:nvPr/>
        </p:nvSpPr>
        <p:spPr>
          <a:xfrm>
            <a:off x="4759176" y="2275144"/>
            <a:ext cx="1405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5" name="Rectangle 15"/>
          <p:cNvSpPr/>
          <p:nvPr/>
        </p:nvSpPr>
        <p:spPr>
          <a:xfrm>
            <a:off x="2238897" y="2275144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36" name="Rectangle 16"/>
          <p:cNvSpPr/>
          <p:nvPr/>
        </p:nvSpPr>
        <p:spPr>
          <a:xfrm>
            <a:off x="4759177" y="2597534"/>
            <a:ext cx="55218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7" name="Rectangle 15"/>
          <p:cNvSpPr/>
          <p:nvPr/>
        </p:nvSpPr>
        <p:spPr>
          <a:xfrm>
            <a:off x="2583016" y="533993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8" name="Rectangle 16"/>
          <p:cNvSpPr/>
          <p:nvPr/>
        </p:nvSpPr>
        <p:spPr>
          <a:xfrm>
            <a:off x="4759176" y="5022435"/>
            <a:ext cx="1405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9" name="Rectangle 15"/>
          <p:cNvSpPr/>
          <p:nvPr/>
        </p:nvSpPr>
        <p:spPr>
          <a:xfrm>
            <a:off x="2238897" y="5022435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40" name="Rectangle 16"/>
          <p:cNvSpPr/>
          <p:nvPr/>
        </p:nvSpPr>
        <p:spPr>
          <a:xfrm>
            <a:off x="4759177" y="5339935"/>
            <a:ext cx="6053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1" name="Rectangle 40"/>
          <p:cNvSpPr/>
          <p:nvPr/>
        </p:nvSpPr>
        <p:spPr>
          <a:xfrm>
            <a:off x="4748454" y="6149401"/>
            <a:ext cx="3082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以上就是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方面的一些特點</a:t>
            </a:r>
            <a:endParaRPr lang="en-US" i="1" dirty="0"/>
          </a:p>
        </p:txBody>
      </p:sp>
      <p:sp>
        <p:nvSpPr>
          <p:cNvPr id="42" name="Rectangle 41"/>
          <p:cNvSpPr/>
          <p:nvPr/>
        </p:nvSpPr>
        <p:spPr>
          <a:xfrm>
            <a:off x="2238897" y="614940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altLang="zh-TW" b="1" dirty="0" smtClean="0"/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09522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73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4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5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76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7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8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79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0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1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8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42" name="Freeform 41"/>
          <p:cNvSpPr/>
          <p:nvPr/>
        </p:nvSpPr>
        <p:spPr>
          <a:xfrm flipH="1">
            <a:off x="1272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3" name="Freeform 41"/>
          <p:cNvSpPr/>
          <p:nvPr/>
        </p:nvSpPr>
        <p:spPr>
          <a:xfrm flipH="1">
            <a:off x="3743748" y="5217807"/>
            <a:ext cx="16697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4" name="Freeform 41"/>
          <p:cNvSpPr/>
          <p:nvPr/>
        </p:nvSpPr>
        <p:spPr>
          <a:xfrm flipH="1">
            <a:off x="6610873" y="1843797"/>
            <a:ext cx="163979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5" name="Freeform 41"/>
          <p:cNvSpPr/>
          <p:nvPr/>
        </p:nvSpPr>
        <p:spPr>
          <a:xfrm flipH="1">
            <a:off x="9050445" y="3492639"/>
            <a:ext cx="1732654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7" name="TextBox 15"/>
          <p:cNvSpPr txBox="1"/>
          <p:nvPr/>
        </p:nvSpPr>
        <p:spPr>
          <a:xfrm rot="819881">
            <a:off x="1607782" y="3660915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48" name="TextBox 15"/>
          <p:cNvSpPr txBox="1"/>
          <p:nvPr/>
        </p:nvSpPr>
        <p:spPr>
          <a:xfrm rot="819881">
            <a:off x="6932350" y="1921320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49" name="TextBox 15"/>
          <p:cNvSpPr txBox="1"/>
          <p:nvPr/>
        </p:nvSpPr>
        <p:spPr>
          <a:xfrm rot="819881">
            <a:off x="9370852" y="3570163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50" name="TextBox 15"/>
          <p:cNvSpPr txBox="1"/>
          <p:nvPr/>
        </p:nvSpPr>
        <p:spPr>
          <a:xfrm rot="819881">
            <a:off x="4068344" y="5295331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3" name="圓角矩形 2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矩形 50"/>
          <p:cNvSpPr/>
          <p:nvPr/>
        </p:nvSpPr>
        <p:spPr>
          <a:xfrm>
            <a:off x="4953752" y="38927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描述的</a:t>
            </a:r>
            <a:r>
              <a:rPr lang="zh-TW" altLang="en-US" sz="3200" b="1" dirty="0" smtClean="0">
                <a:latin typeface="+mn-ea"/>
              </a:rPr>
              <a:t>主題</a:t>
            </a:r>
            <a:endParaRPr lang="en-HK" altLang="zh-TW" sz="3200" b="1" dirty="0" smtClean="0">
              <a:latin typeface="+mn-ea"/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5341961" y="3401030"/>
            <a:ext cx="2736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我會描述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8" name="手繪多邊形 37"/>
          <p:cNvSpPr/>
          <p:nvPr/>
        </p:nvSpPr>
        <p:spPr>
          <a:xfrm>
            <a:off x="5586772" y="1345709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52" name="手繪多邊形 51"/>
          <p:cNvSpPr/>
          <p:nvPr/>
        </p:nvSpPr>
        <p:spPr>
          <a:xfrm>
            <a:off x="8250665" y="1864751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5" name="手繪多邊形 54"/>
          <p:cNvSpPr/>
          <p:nvPr/>
        </p:nvSpPr>
        <p:spPr>
          <a:xfrm>
            <a:off x="9061783" y="4774870"/>
            <a:ext cx="3060000" cy="75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4" name="手繪多邊形 63"/>
          <p:cNvSpPr/>
          <p:nvPr/>
        </p:nvSpPr>
        <p:spPr>
          <a:xfrm flipH="1">
            <a:off x="243247" y="2942732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5" name="手繪多邊形 64"/>
          <p:cNvSpPr/>
          <p:nvPr/>
        </p:nvSpPr>
        <p:spPr>
          <a:xfrm flipH="1">
            <a:off x="686286" y="5564943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6" name="手繪多邊形 65"/>
          <p:cNvSpPr/>
          <p:nvPr/>
        </p:nvSpPr>
        <p:spPr>
          <a:xfrm>
            <a:off x="5694603" y="4890533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7" name="手繪多邊形 66"/>
          <p:cNvSpPr/>
          <p:nvPr/>
        </p:nvSpPr>
        <p:spPr>
          <a:xfrm>
            <a:off x="3337216" y="3159043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第一／首先，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8" name="手繪多邊形 67"/>
          <p:cNvSpPr/>
          <p:nvPr/>
        </p:nvSpPr>
        <p:spPr>
          <a:xfrm>
            <a:off x="8146957" y="2999755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46" name="手繪多邊形 45"/>
          <p:cNvSpPr/>
          <p:nvPr/>
        </p:nvSpPr>
        <p:spPr>
          <a:xfrm>
            <a:off x="7537644" y="5658116"/>
            <a:ext cx="2736000" cy="75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以上就是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的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一些特點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3216583" y="3976539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85" name="矩形 84"/>
          <p:cNvSpPr/>
          <p:nvPr/>
        </p:nvSpPr>
        <p:spPr>
          <a:xfrm>
            <a:off x="5448568" y="2157403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86" name="矩形 85"/>
          <p:cNvSpPr/>
          <p:nvPr/>
        </p:nvSpPr>
        <p:spPr>
          <a:xfrm>
            <a:off x="7781901" y="3848882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87" name="矩形 86"/>
          <p:cNvSpPr/>
          <p:nvPr/>
        </p:nvSpPr>
        <p:spPr>
          <a:xfrm>
            <a:off x="5543294" y="5675246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</p:spTree>
    <p:extLst>
      <p:ext uri="{BB962C8B-B14F-4D97-AF65-F5344CB8AC3E}">
        <p14:creationId xmlns:p14="http://schemas.microsoft.com/office/powerpoint/2010/main" val="3826186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52" grpId="0" animBg="1"/>
      <p:bldP spid="55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41123" y="456033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97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677784" y="2931313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38092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 panose="020B0604030504040204" pitchFamily="34" charset="-120"/>
                <a:ea typeface="Microsoft JhengHei" panose="020B0604030504040204" pitchFamily="34" charset="-120"/>
                <a:cs typeface="+mn-cs"/>
              </a:rPr>
              <a:t>示例</a:t>
            </a:r>
            <a:endParaRPr kumimoji="0" lang="en-ID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 panose="020B0604030504040204" pitchFamily="34" charset="-120"/>
              <a:ea typeface="Microsoft JhengHei" panose="020B0604030504040204" pitchFamily="34" charset="-120"/>
              <a:cs typeface="+mn-cs"/>
            </a:endParaRPr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cxnSp>
        <p:nvCxnSpPr>
          <p:cNvPr id="37" name="直線單箭頭接點 36"/>
          <p:cNvCxnSpPr>
            <a:stCxn id="46" idx="2"/>
          </p:cNvCxnSpPr>
          <p:nvPr/>
        </p:nvCxnSpPr>
        <p:spPr>
          <a:xfrm>
            <a:off x="3442610" y="4968357"/>
            <a:ext cx="1702013" cy="94206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>
            <a:stCxn id="58" idx="2"/>
          </p:cNvCxnSpPr>
          <p:nvPr/>
        </p:nvCxnSpPr>
        <p:spPr>
          <a:xfrm flipH="1">
            <a:off x="5151722" y="4949011"/>
            <a:ext cx="804485" cy="96141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單箭頭接點 42"/>
          <p:cNvCxnSpPr>
            <a:endCxn id="74" idx="0"/>
          </p:cNvCxnSpPr>
          <p:nvPr/>
        </p:nvCxnSpPr>
        <p:spPr>
          <a:xfrm flipH="1">
            <a:off x="6993027" y="5009083"/>
            <a:ext cx="1446900" cy="90133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圓角矩形 37"/>
          <p:cNvSpPr/>
          <p:nvPr/>
        </p:nvSpPr>
        <p:spPr>
          <a:xfrm>
            <a:off x="4955997" y="3654367"/>
            <a:ext cx="2261226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矩形 44"/>
          <p:cNvSpPr/>
          <p:nvPr/>
        </p:nvSpPr>
        <p:spPr>
          <a:xfrm>
            <a:off x="5378723" y="3654367"/>
            <a:ext cx="141577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過山車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2938610" y="4608357"/>
            <a:ext cx="1008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速度快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7785748" y="4612607"/>
            <a:ext cx="126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defRPr/>
            </a:pP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戶外設施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5326207" y="4589011"/>
            <a:ext cx="126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離心力強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211295" y="5913949"/>
            <a:ext cx="1620957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刺激程度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400324" y="5910422"/>
            <a:ext cx="1185405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性質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19" name="Freeform 19"/>
          <p:cNvSpPr/>
          <p:nvPr/>
        </p:nvSpPr>
        <p:spPr>
          <a:xfrm>
            <a:off x="310610" y="1770723"/>
            <a:ext cx="2556000" cy="828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主題：</a:t>
            </a:r>
            <a:r>
              <a:rPr lang="zh-TW" altLang="en-US" b="1" i="1" dirty="0">
                <a:latin typeface="+mn-ea"/>
              </a:rPr>
              <a:t>要形容甚麼</a:t>
            </a:r>
            <a:r>
              <a:rPr lang="zh-TW" altLang="en-US" b="1" i="1" dirty="0" smtClean="0">
                <a:latin typeface="+mn-ea"/>
              </a:rPr>
              <a:t>？</a:t>
            </a:r>
            <a:r>
              <a:rPr lang="en-US" altLang="zh-TW" b="1" i="1" dirty="0" smtClean="0">
                <a:latin typeface="+mn-ea"/>
              </a:rPr>
              <a:t>……</a:t>
            </a:r>
            <a:r>
              <a:rPr lang="zh-TW" altLang="en-US" b="1" i="1" dirty="0" smtClean="0">
                <a:latin typeface="+mn-ea"/>
              </a:rPr>
              <a:t>是</a:t>
            </a:r>
            <a:r>
              <a:rPr lang="zh-TW" altLang="en-US" b="1" i="1" dirty="0">
                <a:latin typeface="+mn-ea"/>
              </a:rPr>
              <a:t>甚麼？</a:t>
            </a:r>
          </a:p>
        </p:txBody>
      </p:sp>
      <p:sp>
        <p:nvSpPr>
          <p:cNvPr id="20" name="Freeform 19"/>
          <p:cNvSpPr/>
          <p:nvPr/>
        </p:nvSpPr>
        <p:spPr>
          <a:xfrm>
            <a:off x="3538847" y="1770723"/>
            <a:ext cx="4680000" cy="1440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kern="1200" dirty="0" smtClean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21" name="Freeform 19"/>
          <p:cNvSpPr/>
          <p:nvPr/>
        </p:nvSpPr>
        <p:spPr>
          <a:xfrm>
            <a:off x="8891084" y="1770723"/>
            <a:ext cx="2808000" cy="828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smtClean="0"/>
              <a:t>歸納：</a:t>
            </a:r>
            <a:r>
              <a:rPr lang="zh-TW" altLang="en-US" b="1" i="1" dirty="0">
                <a:latin typeface="+mn-ea"/>
              </a:rPr>
              <a:t>我應如何歸納我的內容</a:t>
            </a:r>
            <a:r>
              <a:rPr lang="zh-TW" altLang="en-US" b="1" i="1" dirty="0" smtClean="0">
                <a:latin typeface="+mn-ea"/>
              </a:rPr>
              <a:t>？哪</a:t>
            </a:r>
            <a:r>
              <a:rPr lang="zh-TW" altLang="en-US" b="1" i="1" dirty="0">
                <a:latin typeface="+mn-ea"/>
              </a:rPr>
              <a:t>些內容是關於同一方面？</a:t>
            </a:r>
          </a:p>
        </p:txBody>
      </p:sp>
    </p:spTree>
    <p:extLst>
      <p:ext uri="{BB962C8B-B14F-4D97-AF65-F5344CB8AC3E}">
        <p14:creationId xmlns:p14="http://schemas.microsoft.com/office/powerpoint/2010/main" val="2285549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" grpId="0"/>
      <p:bldP spid="46" grpId="0" animBg="1"/>
      <p:bldP spid="50" grpId="0" animBg="1"/>
      <p:bldP spid="58" grpId="0" animBg="1"/>
      <p:bldP spid="65" grpId="0" animBg="1"/>
      <p:bldP spid="74" grpId="0" animBg="1"/>
      <p:bldP spid="19" grpId="0" animBg="1"/>
      <p:bldP spid="20" grpId="0" animBg="1"/>
      <p:bldP spid="2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"/>
          <p:cNvGrpSpPr/>
          <p:nvPr/>
        </p:nvGrpSpPr>
        <p:grpSpPr>
          <a:xfrm rot="10800000">
            <a:off x="5432084" y="4334998"/>
            <a:ext cx="1440000" cy="2229549"/>
            <a:chOff x="3559176" y="863600"/>
            <a:chExt cx="2032000" cy="3144502"/>
          </a:xfrm>
        </p:grpSpPr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31" name="Group 2"/>
          <p:cNvGrpSpPr/>
          <p:nvPr/>
        </p:nvGrpSpPr>
        <p:grpSpPr>
          <a:xfrm>
            <a:off x="5280736" y="1896941"/>
            <a:ext cx="1440000" cy="2229549"/>
            <a:chOff x="3559176" y="863600"/>
            <a:chExt cx="2032000" cy="3144502"/>
          </a:xfrm>
        </p:grpSpPr>
        <p:sp>
          <p:nvSpPr>
            <p:cNvPr id="33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53" name="Freeform 41"/>
          <p:cNvSpPr/>
          <p:nvPr/>
        </p:nvSpPr>
        <p:spPr>
          <a:xfrm flipH="1">
            <a:off x="6888124" y="5204510"/>
            <a:ext cx="181044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</a:t>
            </a:r>
            <a:endParaRPr lang="en-US" sz="4300" kern="1200" dirty="0"/>
          </a:p>
        </p:txBody>
      </p:sp>
      <p:sp>
        <p:nvSpPr>
          <p:cNvPr id="44" name="Freeform 41"/>
          <p:cNvSpPr/>
          <p:nvPr/>
        </p:nvSpPr>
        <p:spPr>
          <a:xfrm flipH="1">
            <a:off x="6832017" y="1904565"/>
            <a:ext cx="236802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kern="1200" dirty="0"/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37" name="圓角矩形 36"/>
          <p:cNvSpPr/>
          <p:nvPr/>
        </p:nvSpPr>
        <p:spPr>
          <a:xfrm>
            <a:off x="5376124" y="3631749"/>
            <a:ext cx="1512000" cy="1008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過山</a:t>
            </a:r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車</a:t>
            </a:r>
          </a:p>
        </p:txBody>
      </p:sp>
      <p:sp>
        <p:nvSpPr>
          <p:cNvPr id="32" name="圓角矩形 31"/>
          <p:cNvSpPr/>
          <p:nvPr/>
        </p:nvSpPr>
        <p:spPr>
          <a:xfrm>
            <a:off x="7137858" y="2452575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戶外</a:t>
            </a:r>
            <a:r>
              <a:rPr kumimoji="0" lang="zh-TW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設施</a:t>
            </a:r>
            <a:endParaRPr kumimoji="0" lang="en-US" altLang="zh-TW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7199292" y="6095085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離心力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強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7199292" y="5380835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速度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快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533326" y="5391690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>
                <a:latin typeface="微軟正黑體"/>
              </a:rPr>
              <a:t>刺激</a:t>
            </a:r>
            <a:r>
              <a:rPr lang="zh-TW" altLang="en-US" sz="2800" b="1" dirty="0" smtClean="0">
                <a:latin typeface="微軟正黑體"/>
              </a:rPr>
              <a:t>程度</a:t>
            </a:r>
            <a:endParaRPr lang="zh-TW" altLang="en-US" sz="2800" b="1" dirty="0">
              <a:latin typeface="微軟正黑體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36096" y="2322889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微軟正黑體"/>
              </a:rPr>
              <a:t>性質</a:t>
            </a:r>
          </a:p>
        </p:txBody>
      </p:sp>
      <p:sp>
        <p:nvSpPr>
          <p:cNvPr id="2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6" name="Freeform 19"/>
          <p:cNvSpPr/>
          <p:nvPr/>
        </p:nvSpPr>
        <p:spPr>
          <a:xfrm>
            <a:off x="9067291" y="1428618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  <p:sp>
        <p:nvSpPr>
          <p:cNvPr id="27" name="Freeform 19"/>
          <p:cNvSpPr/>
          <p:nvPr/>
        </p:nvSpPr>
        <p:spPr>
          <a:xfrm>
            <a:off x="1165877" y="1726530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標記主題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325786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" name="Group 2"/>
          <p:cNvGrpSpPr/>
          <p:nvPr/>
        </p:nvGrpSpPr>
        <p:grpSpPr>
          <a:xfrm rot="16200000">
            <a:off x="3865254" y="3193222"/>
            <a:ext cx="1440000" cy="2229549"/>
            <a:chOff x="3559176" y="863600"/>
            <a:chExt cx="2032000" cy="3144502"/>
          </a:xfrm>
        </p:grpSpPr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0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3" name="Group 2"/>
          <p:cNvGrpSpPr/>
          <p:nvPr/>
        </p:nvGrpSpPr>
        <p:grpSpPr>
          <a:xfrm rot="5400000">
            <a:off x="6610529" y="2986334"/>
            <a:ext cx="1440000" cy="2229549"/>
            <a:chOff x="3559176" y="863600"/>
            <a:chExt cx="2032000" cy="3144502"/>
          </a:xfrm>
        </p:grpSpPr>
        <p:sp>
          <p:nvSpPr>
            <p:cNvPr id="64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6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67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36" name="Freeform 41"/>
          <p:cNvSpPr/>
          <p:nvPr/>
        </p:nvSpPr>
        <p:spPr>
          <a:xfrm flipH="1">
            <a:off x="6659362" y="1732743"/>
            <a:ext cx="181044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</a:t>
            </a:r>
            <a:endParaRPr lang="en-US" sz="4300" kern="1200" dirty="0"/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114" name="圓角矩形 113"/>
          <p:cNvSpPr/>
          <p:nvPr/>
        </p:nvSpPr>
        <p:spPr>
          <a:xfrm>
            <a:off x="5201177" y="3712145"/>
            <a:ext cx="1512000" cy="1008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過山</a:t>
            </a:r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車</a:t>
            </a: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6970530" y="1905512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戶外</a:t>
            </a:r>
            <a:r>
              <a:rPr kumimoji="0" lang="zh-TW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設施</a:t>
            </a:r>
            <a:endParaRPr kumimoji="0" lang="en-US" altLang="zh-TW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39" name="Freeform 41"/>
          <p:cNvSpPr/>
          <p:nvPr/>
        </p:nvSpPr>
        <p:spPr>
          <a:xfrm flipH="1">
            <a:off x="8518473" y="3552812"/>
            <a:ext cx="181044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</a:t>
            </a:r>
            <a:endParaRPr lang="en-US" sz="4300" kern="1200" dirty="0"/>
          </a:p>
        </p:txBody>
      </p:sp>
      <p:sp>
        <p:nvSpPr>
          <p:cNvPr id="40" name="圓角矩形 39"/>
          <p:cNvSpPr/>
          <p:nvPr/>
        </p:nvSpPr>
        <p:spPr>
          <a:xfrm>
            <a:off x="8829641" y="444338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離心力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強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8829641" y="3729137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速度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快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2" name="Freeform 41"/>
          <p:cNvSpPr/>
          <p:nvPr/>
        </p:nvSpPr>
        <p:spPr>
          <a:xfrm flipH="1">
            <a:off x="6816547" y="5374871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_______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43" name="圓角矩形 42"/>
          <p:cNvSpPr/>
          <p:nvPr/>
        </p:nvSpPr>
        <p:spPr>
          <a:xfrm>
            <a:off x="7127716" y="6265446"/>
            <a:ext cx="302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患有心臟病的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人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不能乘坐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7127716" y="5551196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要佩戴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安全帶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6" name="Freeform 41"/>
          <p:cNvSpPr/>
          <p:nvPr/>
        </p:nvSpPr>
        <p:spPr>
          <a:xfrm flipH="1">
            <a:off x="1566558" y="3475672"/>
            <a:ext cx="2181815" cy="1561973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altLang="zh-TW" sz="4300" dirty="0"/>
          </a:p>
        </p:txBody>
      </p:sp>
      <p:sp>
        <p:nvSpPr>
          <p:cNvPr id="48" name="圓角矩形 47"/>
          <p:cNvSpPr/>
          <p:nvPr/>
        </p:nvSpPr>
        <p:spPr>
          <a:xfrm>
            <a:off x="1877727" y="4135668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高低起伏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6970530" y="2608564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機動遊戲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63601" y="3688985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>
                <a:latin typeface="微軟正黑體"/>
              </a:rPr>
              <a:t>刺激</a:t>
            </a:r>
            <a:r>
              <a:rPr lang="zh-TW" altLang="en-US" sz="2800" b="1" dirty="0" smtClean="0">
                <a:latin typeface="微軟正黑體"/>
              </a:rPr>
              <a:t>程度</a:t>
            </a:r>
            <a:endParaRPr lang="zh-TW" altLang="en-US" sz="2800" b="1" dirty="0">
              <a:latin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37716" y="2178881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微軟正黑體"/>
              </a:rPr>
              <a:t>性質</a:t>
            </a:r>
          </a:p>
        </p:txBody>
      </p:sp>
      <p:sp>
        <p:nvSpPr>
          <p:cNvPr id="49" name="矩形 48"/>
          <p:cNvSpPr/>
          <p:nvPr/>
        </p:nvSpPr>
        <p:spPr>
          <a:xfrm>
            <a:off x="3595152" y="4042187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軟正黑體"/>
                <a:ea typeface="微軟正黑體"/>
                <a:cs typeface="+mn-cs"/>
              </a:rPr>
              <a:t>外觀</a:t>
            </a:r>
          </a:p>
        </p:txBody>
      </p:sp>
      <p:sp>
        <p:nvSpPr>
          <p:cNvPr id="52" name="矩形 51"/>
          <p:cNvSpPr/>
          <p:nvPr/>
        </p:nvSpPr>
        <p:spPr>
          <a:xfrm>
            <a:off x="5452825" y="5536898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微軟正黑體"/>
              </a:rPr>
              <a:t>安全</a:t>
            </a:r>
            <a:endParaRPr lang="en-US" altLang="zh-TW" sz="2800" b="1" dirty="0">
              <a:latin typeface="微軟正黑體"/>
            </a:endParaRPr>
          </a:p>
          <a:p>
            <a:pPr lvl="0" algn="ctr">
              <a:defRPr/>
            </a:pPr>
            <a:r>
              <a:rPr lang="zh-TW" altLang="en-US" sz="2800" b="1" dirty="0" smtClean="0">
                <a:latin typeface="微軟正黑體"/>
              </a:rPr>
              <a:t>守則</a:t>
            </a:r>
            <a:endParaRPr lang="zh-TW" altLang="en-US" sz="2800" b="1" dirty="0">
              <a:latin typeface="微軟正黑體"/>
            </a:endParaRP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7" name="Freeform 19"/>
          <p:cNvSpPr/>
          <p:nvPr/>
        </p:nvSpPr>
        <p:spPr>
          <a:xfrm>
            <a:off x="567060" y="1650607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55" name="圓角矩形 54"/>
          <p:cNvSpPr/>
          <p:nvPr/>
        </p:nvSpPr>
        <p:spPr>
          <a:xfrm>
            <a:off x="5201178" y="5189450"/>
            <a:ext cx="5208014" cy="1591761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6" name="圓角矩形 55"/>
          <p:cNvSpPr/>
          <p:nvPr/>
        </p:nvSpPr>
        <p:spPr>
          <a:xfrm>
            <a:off x="6637215" y="2397842"/>
            <a:ext cx="1832590" cy="715935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57" name="圓角矩形 56"/>
          <p:cNvSpPr/>
          <p:nvPr/>
        </p:nvSpPr>
        <p:spPr>
          <a:xfrm>
            <a:off x="1541844" y="3503402"/>
            <a:ext cx="3470968" cy="1649279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1090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" name="Group 2"/>
          <p:cNvGrpSpPr/>
          <p:nvPr/>
        </p:nvGrpSpPr>
        <p:grpSpPr>
          <a:xfrm rot="16200000">
            <a:off x="3865254" y="3193222"/>
            <a:ext cx="1440000" cy="2229549"/>
            <a:chOff x="3559176" y="863600"/>
            <a:chExt cx="2032000" cy="3144502"/>
          </a:xfrm>
        </p:grpSpPr>
        <p:sp>
          <p:nvSpPr>
            <p:cNvPr id="69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0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1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4" name="Group 2"/>
          <p:cNvGrpSpPr/>
          <p:nvPr/>
        </p:nvGrpSpPr>
        <p:grpSpPr>
          <a:xfrm rot="5400000">
            <a:off x="6610529" y="2986334"/>
            <a:ext cx="1440000" cy="2229549"/>
            <a:chOff x="3559176" y="863600"/>
            <a:chExt cx="2032000" cy="3144502"/>
          </a:xfrm>
        </p:grpSpPr>
        <p:sp>
          <p:nvSpPr>
            <p:cNvPr id="7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7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8" name="Freeform 41"/>
          <p:cNvSpPr/>
          <p:nvPr/>
        </p:nvSpPr>
        <p:spPr>
          <a:xfrm flipH="1">
            <a:off x="6656734" y="2373302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</a:t>
            </a:r>
            <a:endParaRPr lang="en-US" sz="4300" kern="1200" dirty="0"/>
          </a:p>
        </p:txBody>
      </p:sp>
      <p:sp>
        <p:nvSpPr>
          <p:cNvPr id="36" name="Freeform 41"/>
          <p:cNvSpPr/>
          <p:nvPr/>
        </p:nvSpPr>
        <p:spPr>
          <a:xfrm flipH="1">
            <a:off x="6659362" y="1703869"/>
            <a:ext cx="1810442" cy="687952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114" name="圓角矩形 113"/>
          <p:cNvSpPr/>
          <p:nvPr/>
        </p:nvSpPr>
        <p:spPr>
          <a:xfrm>
            <a:off x="5201177" y="3712145"/>
            <a:ext cx="1512000" cy="1008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過山</a:t>
            </a:r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車</a:t>
            </a: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6957592" y="192368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戶外</a:t>
            </a:r>
            <a:r>
              <a:rPr kumimoji="0" lang="zh-TW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設施</a:t>
            </a:r>
            <a:endParaRPr kumimoji="0" lang="en-US" altLang="zh-TW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39" name="Freeform 41"/>
          <p:cNvSpPr/>
          <p:nvPr/>
        </p:nvSpPr>
        <p:spPr>
          <a:xfrm flipH="1">
            <a:off x="8518473" y="3552812"/>
            <a:ext cx="181044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</a:t>
            </a:r>
            <a:endParaRPr lang="en-US" sz="4300" kern="1200" dirty="0"/>
          </a:p>
        </p:txBody>
      </p:sp>
      <p:sp>
        <p:nvSpPr>
          <p:cNvPr id="40" name="圓角矩形 39"/>
          <p:cNvSpPr/>
          <p:nvPr/>
        </p:nvSpPr>
        <p:spPr>
          <a:xfrm>
            <a:off x="8829641" y="444338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離心力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強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8829641" y="3729137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速度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快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2" name="Freeform 41"/>
          <p:cNvSpPr/>
          <p:nvPr/>
        </p:nvSpPr>
        <p:spPr>
          <a:xfrm flipH="1">
            <a:off x="6743973" y="4815410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kern="1200" dirty="0"/>
          </a:p>
        </p:txBody>
      </p:sp>
      <p:sp>
        <p:nvSpPr>
          <p:cNvPr id="43" name="圓角矩形 42"/>
          <p:cNvSpPr/>
          <p:nvPr/>
        </p:nvSpPr>
        <p:spPr>
          <a:xfrm>
            <a:off x="7047354" y="6106709"/>
            <a:ext cx="2772000" cy="540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機動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遊戲可能會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加重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心臟負荷，引致病發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7047354" y="5031373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要佩戴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安全帶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6957592" y="2323189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機動遊戲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63601" y="3688985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>
                <a:latin typeface="微軟正黑體"/>
              </a:rPr>
              <a:t>刺激</a:t>
            </a:r>
            <a:r>
              <a:rPr lang="zh-TW" altLang="en-US" sz="2800" b="1" dirty="0" smtClean="0">
                <a:latin typeface="微軟正黑體"/>
              </a:rPr>
              <a:t>程度</a:t>
            </a:r>
            <a:endParaRPr lang="zh-TW" altLang="en-US" sz="2800" b="1" dirty="0">
              <a:latin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37716" y="2178881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微軟正黑體"/>
              </a:rPr>
              <a:t>性質</a:t>
            </a:r>
          </a:p>
        </p:txBody>
      </p:sp>
      <p:sp>
        <p:nvSpPr>
          <p:cNvPr id="49" name="矩形 48"/>
          <p:cNvSpPr/>
          <p:nvPr/>
        </p:nvSpPr>
        <p:spPr>
          <a:xfrm>
            <a:off x="3595152" y="4042187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軟正黑體"/>
                <a:ea typeface="微軟正黑體"/>
                <a:cs typeface="+mn-cs"/>
              </a:rPr>
              <a:t>外觀</a:t>
            </a:r>
          </a:p>
        </p:txBody>
      </p:sp>
      <p:sp>
        <p:nvSpPr>
          <p:cNvPr id="52" name="矩形 51"/>
          <p:cNvSpPr/>
          <p:nvPr/>
        </p:nvSpPr>
        <p:spPr>
          <a:xfrm>
            <a:off x="5452825" y="5536898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微軟正黑體"/>
              </a:rPr>
              <a:t>安全</a:t>
            </a:r>
            <a:endParaRPr lang="en-US" altLang="zh-TW" sz="2800" b="1" dirty="0">
              <a:latin typeface="微軟正黑體"/>
            </a:endParaRPr>
          </a:p>
          <a:p>
            <a:pPr lvl="0" algn="ctr">
              <a:defRPr/>
            </a:pPr>
            <a:r>
              <a:rPr lang="zh-TW" altLang="en-US" sz="2800" b="1" dirty="0" smtClean="0">
                <a:latin typeface="微軟正黑體"/>
              </a:rPr>
              <a:t>守則</a:t>
            </a:r>
            <a:endParaRPr lang="zh-TW" altLang="en-US" sz="2800" b="1" dirty="0">
              <a:latin typeface="微軟正黑體"/>
            </a:endParaRPr>
          </a:p>
        </p:txBody>
      </p:sp>
      <p:sp>
        <p:nvSpPr>
          <p:cNvPr id="53" name="Freeform 13"/>
          <p:cNvSpPr/>
          <p:nvPr/>
        </p:nvSpPr>
        <p:spPr>
          <a:xfrm>
            <a:off x="2241008" y="1635529"/>
            <a:ext cx="1872000" cy="57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提供理由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54" name="Freeform 13"/>
          <p:cNvSpPr/>
          <p:nvPr/>
        </p:nvSpPr>
        <p:spPr>
          <a:xfrm>
            <a:off x="422555" y="2166365"/>
            <a:ext cx="1872000" cy="57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舉出例子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55" name="Freeform 13"/>
          <p:cNvSpPr/>
          <p:nvPr/>
        </p:nvSpPr>
        <p:spPr>
          <a:xfrm>
            <a:off x="2279459" y="2359764"/>
            <a:ext cx="2162718" cy="792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分析帶來的影響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56" name="圓角矩形 55"/>
          <p:cNvSpPr/>
          <p:nvPr/>
        </p:nvSpPr>
        <p:spPr>
          <a:xfrm>
            <a:off x="7047354" y="5369318"/>
            <a:ext cx="3276000" cy="260311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避免過山車旋轉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時掉下去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7056463" y="5762925"/>
            <a:ext cx="302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患有心臟病的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人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不能乘坐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8" name="Freeform 41"/>
          <p:cNvSpPr/>
          <p:nvPr/>
        </p:nvSpPr>
        <p:spPr>
          <a:xfrm flipH="1">
            <a:off x="6741050" y="5802252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kern="1200" dirty="0"/>
          </a:p>
        </p:txBody>
      </p:sp>
      <p:sp>
        <p:nvSpPr>
          <p:cNvPr id="61" name="Freeform 41"/>
          <p:cNvSpPr/>
          <p:nvPr/>
        </p:nvSpPr>
        <p:spPr>
          <a:xfrm flipH="1">
            <a:off x="1079831" y="4051995"/>
            <a:ext cx="2181815" cy="1561973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altLang="zh-TW" sz="4300" dirty="0"/>
          </a:p>
        </p:txBody>
      </p:sp>
      <p:sp>
        <p:nvSpPr>
          <p:cNvPr id="62" name="圓角矩形 61"/>
          <p:cNvSpPr/>
          <p:nvPr/>
        </p:nvSpPr>
        <p:spPr>
          <a:xfrm>
            <a:off x="1391000" y="3512576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高低起伏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1378299" y="3847066"/>
            <a:ext cx="2052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有爬升、滑落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、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倒轉的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設計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4" name="圓角矩形 63"/>
          <p:cNvSpPr/>
          <p:nvPr/>
        </p:nvSpPr>
        <p:spPr>
          <a:xfrm>
            <a:off x="1378299" y="4447957"/>
            <a:ext cx="1764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讓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遊客感受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到無比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刺激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5" name="圓角矩形 64"/>
          <p:cNvSpPr/>
          <p:nvPr/>
        </p:nvSpPr>
        <p:spPr>
          <a:xfrm>
            <a:off x="8254388" y="1922190"/>
            <a:ext cx="30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天氣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惡劣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時需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暫停開放</a:t>
            </a:r>
            <a:endParaRPr kumimoji="0" lang="en-US" altLang="zh-TW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66" name="圓角矩形 65"/>
          <p:cNvSpPr/>
          <p:nvPr/>
        </p:nvSpPr>
        <p:spPr>
          <a:xfrm>
            <a:off x="8254096" y="2313092"/>
            <a:ext cx="327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需要定期檢查和更換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零件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6957592" y="2648655"/>
            <a:ext cx="2556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確保設施運作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順暢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及使用者安全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8" name="圓角矩形 47"/>
          <p:cNvSpPr/>
          <p:nvPr/>
        </p:nvSpPr>
        <p:spPr>
          <a:xfrm>
            <a:off x="10323354" y="3991116"/>
            <a:ext cx="151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非常刺激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</a:t>
            </a:r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82058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53" grpId="0" animBg="1"/>
      <p:bldP spid="54" grpId="0" animBg="1"/>
      <p:bldP spid="55" grpId="0" animBg="1"/>
      <p:bldP spid="56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9833678"/>
              </p:ext>
            </p:extLst>
          </p:nvPr>
        </p:nvGraphicFramePr>
        <p:xfrm>
          <a:off x="467543" y="1793550"/>
          <a:ext cx="110520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3360">
                <a:tc>
                  <a:txBody>
                    <a:bodyPr/>
                    <a:lstStyle/>
                    <a:p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我會描述主題公園的過山車。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首先，在性質方面，它是一種戶外設施，所以天氣惡劣時可能需暫停開放。此外，它是個機動遊戲，所以需要定期檢查和更換零件，以確保設施運作順暢及使用者安全。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TW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第二，在外觀方面，它的路軌是高低起伏的，例如有爬升、滑落、倒轉等不同的設計，可以讓遊客感受到無比刺激。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None/>
                      </a:pPr>
                      <a:endParaRPr lang="en-US" altLang="zh-TW" sz="24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第三，在刺激程度方面，過山車的速度是非常快的，而且離心力很強，所以非常刺激。</a:t>
                      </a:r>
                      <a:endParaRPr lang="en-HK" altLang="zh-TW" sz="24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最後，在安全守則方面，乘坐過山車時，遊客是要佩戴安全帶的，因為要避免過山車旋轉時掉下去。另外，患有心臟病的人是不能乘坐的，因為機動遊戲可能會加重心臟負荷，引致病發。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4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</a:t>
                      </a:r>
                      <a:r>
                        <a:rPr lang="zh-TW" altLang="en-US" sz="20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過山車</a:t>
                      </a:r>
                      <a:r>
                        <a:rPr lang="zh-TW" altLang="en-US" sz="20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在四方面的一些特點。</a:t>
                      </a:r>
                      <a:endParaRPr lang="en-US" altLang="zh-TW" sz="20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85339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2"/>
          <p:cNvGrpSpPr/>
          <p:nvPr/>
        </p:nvGrpSpPr>
        <p:grpSpPr>
          <a:xfrm rot="16200000">
            <a:off x="3865254" y="3193222"/>
            <a:ext cx="1440000" cy="2229549"/>
            <a:chOff x="3559176" y="863600"/>
            <a:chExt cx="2032000" cy="3144502"/>
          </a:xfrm>
        </p:grpSpPr>
        <p:sp>
          <p:nvSpPr>
            <p:cNvPr id="7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3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74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6" name="Group 2"/>
          <p:cNvGrpSpPr/>
          <p:nvPr/>
        </p:nvGrpSpPr>
        <p:grpSpPr>
          <a:xfrm rot="5400000">
            <a:off x="6610529" y="2986334"/>
            <a:ext cx="1440000" cy="2229549"/>
            <a:chOff x="3559176" y="863600"/>
            <a:chExt cx="2032000" cy="3144502"/>
          </a:xfrm>
        </p:grpSpPr>
        <p:sp>
          <p:nvSpPr>
            <p:cNvPr id="77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9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80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1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8" name="Freeform 41"/>
          <p:cNvSpPr/>
          <p:nvPr/>
        </p:nvSpPr>
        <p:spPr>
          <a:xfrm flipH="1">
            <a:off x="6656734" y="2373302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kern="1200" dirty="0"/>
          </a:p>
        </p:txBody>
      </p:sp>
      <p:sp>
        <p:nvSpPr>
          <p:cNvPr id="36" name="Freeform 41"/>
          <p:cNvSpPr/>
          <p:nvPr/>
        </p:nvSpPr>
        <p:spPr>
          <a:xfrm flipH="1">
            <a:off x="6659362" y="1703869"/>
            <a:ext cx="1810442" cy="687952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114" name="圓角矩形 113"/>
          <p:cNvSpPr/>
          <p:nvPr/>
        </p:nvSpPr>
        <p:spPr>
          <a:xfrm>
            <a:off x="5201177" y="3712145"/>
            <a:ext cx="1512000" cy="1008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過山</a:t>
            </a:r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車</a:t>
            </a:r>
          </a:p>
        </p:txBody>
      </p:sp>
      <p:sp>
        <p:nvSpPr>
          <p:cNvPr id="3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圓角矩形 37"/>
          <p:cNvSpPr/>
          <p:nvPr/>
        </p:nvSpPr>
        <p:spPr>
          <a:xfrm>
            <a:off x="6957592" y="192368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戶外</a:t>
            </a:r>
            <a:r>
              <a:rPr kumimoji="0" lang="zh-TW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設施</a:t>
            </a:r>
            <a:endParaRPr kumimoji="0" lang="en-US" altLang="zh-TW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39" name="Freeform 41"/>
          <p:cNvSpPr/>
          <p:nvPr/>
        </p:nvSpPr>
        <p:spPr>
          <a:xfrm flipH="1">
            <a:off x="8518473" y="3552812"/>
            <a:ext cx="181044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</a:t>
            </a:r>
            <a:endParaRPr lang="en-US" sz="4300" kern="1200" dirty="0"/>
          </a:p>
        </p:txBody>
      </p:sp>
      <p:sp>
        <p:nvSpPr>
          <p:cNvPr id="40" name="圓角矩形 39"/>
          <p:cNvSpPr/>
          <p:nvPr/>
        </p:nvSpPr>
        <p:spPr>
          <a:xfrm>
            <a:off x="8829641" y="444338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離心力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強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8829641" y="3729137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速度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快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2" name="Freeform 41"/>
          <p:cNvSpPr/>
          <p:nvPr/>
        </p:nvSpPr>
        <p:spPr>
          <a:xfrm flipH="1">
            <a:off x="6743973" y="4815410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kern="1200" dirty="0"/>
          </a:p>
        </p:txBody>
      </p:sp>
      <p:sp>
        <p:nvSpPr>
          <p:cNvPr id="43" name="圓角矩形 42"/>
          <p:cNvSpPr/>
          <p:nvPr/>
        </p:nvSpPr>
        <p:spPr>
          <a:xfrm>
            <a:off x="7047354" y="6106709"/>
            <a:ext cx="2772000" cy="540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機動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遊戲可能會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加重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心臟負荷，引致病發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7047354" y="5031373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要佩戴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安全帶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6957592" y="2323189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機動遊戲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63601" y="3688985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>
                <a:latin typeface="微軟正黑體"/>
              </a:rPr>
              <a:t>刺激</a:t>
            </a:r>
            <a:r>
              <a:rPr lang="zh-TW" altLang="en-US" sz="2800" b="1" dirty="0" smtClean="0">
                <a:latin typeface="微軟正黑體"/>
              </a:rPr>
              <a:t>程度</a:t>
            </a:r>
            <a:endParaRPr lang="zh-TW" altLang="en-US" sz="2800" b="1" dirty="0">
              <a:latin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37716" y="2178881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微軟正黑體"/>
              </a:rPr>
              <a:t>性質</a:t>
            </a:r>
          </a:p>
        </p:txBody>
      </p:sp>
      <p:sp>
        <p:nvSpPr>
          <p:cNvPr id="49" name="矩形 48"/>
          <p:cNvSpPr/>
          <p:nvPr/>
        </p:nvSpPr>
        <p:spPr>
          <a:xfrm>
            <a:off x="3595152" y="4042187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軟正黑體"/>
                <a:ea typeface="微軟正黑體"/>
                <a:cs typeface="+mn-cs"/>
              </a:rPr>
              <a:t>外觀</a:t>
            </a:r>
          </a:p>
        </p:txBody>
      </p:sp>
      <p:sp>
        <p:nvSpPr>
          <p:cNvPr id="52" name="矩形 51"/>
          <p:cNvSpPr/>
          <p:nvPr/>
        </p:nvSpPr>
        <p:spPr>
          <a:xfrm>
            <a:off x="5452825" y="5536898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微軟正黑體"/>
              </a:rPr>
              <a:t>安全</a:t>
            </a:r>
            <a:endParaRPr lang="en-US" altLang="zh-TW" sz="2800" b="1" dirty="0">
              <a:latin typeface="微軟正黑體"/>
            </a:endParaRPr>
          </a:p>
          <a:p>
            <a:pPr lvl="0" algn="ctr">
              <a:defRPr/>
            </a:pPr>
            <a:r>
              <a:rPr lang="zh-TW" altLang="en-US" sz="2800" b="1" dirty="0" smtClean="0">
                <a:latin typeface="微軟正黑體"/>
              </a:rPr>
              <a:t>守則</a:t>
            </a:r>
            <a:endParaRPr lang="zh-TW" altLang="en-US" sz="2800" b="1" dirty="0">
              <a:latin typeface="微軟正黑體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7047354" y="5369318"/>
            <a:ext cx="3276000" cy="260311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避免過山車旋轉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時掉下去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7056463" y="5762925"/>
            <a:ext cx="302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患有心臟病的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人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不能乘坐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8" name="Freeform 41"/>
          <p:cNvSpPr/>
          <p:nvPr/>
        </p:nvSpPr>
        <p:spPr>
          <a:xfrm flipH="1">
            <a:off x="6741050" y="5802252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kern="1200" dirty="0"/>
          </a:p>
        </p:txBody>
      </p:sp>
      <p:sp>
        <p:nvSpPr>
          <p:cNvPr id="61" name="Freeform 41"/>
          <p:cNvSpPr/>
          <p:nvPr/>
        </p:nvSpPr>
        <p:spPr>
          <a:xfrm flipH="1">
            <a:off x="1079831" y="4051995"/>
            <a:ext cx="2181815" cy="1561973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altLang="zh-TW" sz="4300" dirty="0"/>
          </a:p>
        </p:txBody>
      </p:sp>
      <p:sp>
        <p:nvSpPr>
          <p:cNvPr id="62" name="圓角矩形 61"/>
          <p:cNvSpPr/>
          <p:nvPr/>
        </p:nvSpPr>
        <p:spPr>
          <a:xfrm>
            <a:off x="1391000" y="3512576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高低起伏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1378299" y="3847066"/>
            <a:ext cx="2052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有爬升、滑落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、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倒轉的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設計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4" name="圓角矩形 63"/>
          <p:cNvSpPr/>
          <p:nvPr/>
        </p:nvSpPr>
        <p:spPr>
          <a:xfrm>
            <a:off x="1378299" y="4447957"/>
            <a:ext cx="1764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讓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遊客感受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到無比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刺激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5" name="圓角矩形 64"/>
          <p:cNvSpPr/>
          <p:nvPr/>
        </p:nvSpPr>
        <p:spPr>
          <a:xfrm>
            <a:off x="8254388" y="1922190"/>
            <a:ext cx="30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天氣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惡劣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時需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暫停開放</a:t>
            </a:r>
            <a:endParaRPr kumimoji="0" lang="en-US" altLang="zh-TW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66" name="圓角矩形 65"/>
          <p:cNvSpPr/>
          <p:nvPr/>
        </p:nvSpPr>
        <p:spPr>
          <a:xfrm>
            <a:off x="8254096" y="2313092"/>
            <a:ext cx="327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需要定期檢查和更換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零件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6957592" y="2648655"/>
            <a:ext cx="2556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確保設施運作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順暢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及使用者安全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8" name="橢圓 47"/>
          <p:cNvSpPr/>
          <p:nvPr/>
        </p:nvSpPr>
        <p:spPr>
          <a:xfrm>
            <a:off x="5756178" y="2822316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1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847960" y="1873586"/>
            <a:ext cx="3195343" cy="837240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chemeClr val="tx1"/>
                </a:solidFill>
                <a:latin typeface="+mn-ea"/>
              </a:rPr>
              <a:t>由基本到</a:t>
            </a:r>
            <a:r>
              <a:rPr lang="zh-TW" altLang="en-US" sz="2400" b="1" dirty="0" smtClean="0">
                <a:solidFill>
                  <a:schemeClr val="tx1"/>
                </a:solidFill>
                <a:latin typeface="+mn-ea"/>
              </a:rPr>
              <a:t>深入</a:t>
            </a:r>
            <a:endParaRPr lang="zh-TW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9" name="橢圓 58"/>
          <p:cNvSpPr/>
          <p:nvPr/>
        </p:nvSpPr>
        <p:spPr>
          <a:xfrm>
            <a:off x="4525226" y="3769585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0" name="橢圓 59"/>
          <p:cNvSpPr/>
          <p:nvPr/>
        </p:nvSpPr>
        <p:spPr>
          <a:xfrm>
            <a:off x="6812565" y="4006228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9" name="橢圓 68"/>
          <p:cNvSpPr/>
          <p:nvPr/>
        </p:nvSpPr>
        <p:spPr>
          <a:xfrm>
            <a:off x="5719138" y="5003736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10323354" y="3991116"/>
            <a:ext cx="151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非常刺激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57533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1" grpId="0" animBg="1"/>
      <p:bldP spid="59" grpId="0" animBg="1"/>
      <p:bldP spid="60" grpId="0" animBg="1"/>
      <p:bldP spid="6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Group 2"/>
          <p:cNvGrpSpPr/>
          <p:nvPr/>
        </p:nvGrpSpPr>
        <p:grpSpPr>
          <a:xfrm rot="16200000">
            <a:off x="3865254" y="3193222"/>
            <a:ext cx="1440000" cy="2229549"/>
            <a:chOff x="3559176" y="863600"/>
            <a:chExt cx="2032000" cy="3144502"/>
          </a:xfrm>
        </p:grpSpPr>
        <p:sp>
          <p:nvSpPr>
            <p:cNvPr id="8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87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0" name="Group 2"/>
          <p:cNvGrpSpPr/>
          <p:nvPr/>
        </p:nvGrpSpPr>
        <p:grpSpPr>
          <a:xfrm rot="5400000">
            <a:off x="6610529" y="2986334"/>
            <a:ext cx="1440000" cy="2229549"/>
            <a:chOff x="3559176" y="863600"/>
            <a:chExt cx="2032000" cy="3144502"/>
          </a:xfrm>
        </p:grpSpPr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3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94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8" name="Freeform 41"/>
          <p:cNvSpPr/>
          <p:nvPr/>
        </p:nvSpPr>
        <p:spPr>
          <a:xfrm flipH="1">
            <a:off x="6656734" y="2373302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kern="1200" dirty="0"/>
          </a:p>
        </p:txBody>
      </p:sp>
      <p:sp>
        <p:nvSpPr>
          <p:cNvPr id="8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6" name="Freeform 41"/>
          <p:cNvSpPr/>
          <p:nvPr/>
        </p:nvSpPr>
        <p:spPr>
          <a:xfrm flipH="1">
            <a:off x="6659362" y="1703869"/>
            <a:ext cx="1810442" cy="687952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Microsoft JhengHei"/>
                <a:ea typeface="微軟正黑體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Microsoft JhengHei"/>
              <a:ea typeface="微軟正黑體"/>
              <a:cs typeface="+mn-cs"/>
            </a:endParaRPr>
          </a:p>
        </p:txBody>
      </p:sp>
      <p:sp>
        <p:nvSpPr>
          <p:cNvPr id="114" name="圓角矩形 113"/>
          <p:cNvSpPr/>
          <p:nvPr/>
        </p:nvSpPr>
        <p:spPr>
          <a:xfrm>
            <a:off x="5201177" y="3712145"/>
            <a:ext cx="1512000" cy="1008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過山</a:t>
            </a:r>
            <a:r>
              <a:rPr lang="zh-TW" altLang="en-US" sz="3200" b="1" dirty="0">
                <a:solidFill>
                  <a:prstClr val="black"/>
                </a:solidFill>
                <a:latin typeface="微軟正黑體"/>
              </a:rPr>
              <a:t>車</a:t>
            </a:r>
          </a:p>
        </p:txBody>
      </p:sp>
      <p:sp>
        <p:nvSpPr>
          <p:cNvPr id="38" name="圓角矩形 37"/>
          <p:cNvSpPr/>
          <p:nvPr/>
        </p:nvSpPr>
        <p:spPr>
          <a:xfrm>
            <a:off x="6957592" y="192368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戶外</a:t>
            </a:r>
            <a:r>
              <a:rPr kumimoji="0" lang="zh-TW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軟正黑體"/>
                <a:ea typeface="微軟正黑體"/>
                <a:cs typeface="+mn-cs"/>
              </a:rPr>
              <a:t>設施</a:t>
            </a:r>
            <a:endParaRPr kumimoji="0" lang="en-US" altLang="zh-TW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39" name="Freeform 41"/>
          <p:cNvSpPr/>
          <p:nvPr/>
        </p:nvSpPr>
        <p:spPr>
          <a:xfrm flipH="1">
            <a:off x="8518473" y="3552812"/>
            <a:ext cx="181044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r>
              <a:rPr lang="en-US" altLang="zh-TW" sz="4300" dirty="0" smtClean="0"/>
              <a:t>_</a:t>
            </a:r>
            <a:endParaRPr lang="en-US" sz="4300" kern="1200" dirty="0"/>
          </a:p>
        </p:txBody>
      </p:sp>
      <p:sp>
        <p:nvSpPr>
          <p:cNvPr id="40" name="圓角矩形 39"/>
          <p:cNvSpPr/>
          <p:nvPr/>
        </p:nvSpPr>
        <p:spPr>
          <a:xfrm>
            <a:off x="8829641" y="444338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離心力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強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1" name="圓角矩形 40"/>
          <p:cNvSpPr/>
          <p:nvPr/>
        </p:nvSpPr>
        <p:spPr>
          <a:xfrm>
            <a:off x="8829641" y="3729137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速度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快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2" name="Freeform 41"/>
          <p:cNvSpPr/>
          <p:nvPr/>
        </p:nvSpPr>
        <p:spPr>
          <a:xfrm flipH="1">
            <a:off x="6743973" y="4815410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kern="1200" dirty="0"/>
          </a:p>
        </p:txBody>
      </p:sp>
      <p:sp>
        <p:nvSpPr>
          <p:cNvPr id="43" name="圓角矩形 42"/>
          <p:cNvSpPr/>
          <p:nvPr/>
        </p:nvSpPr>
        <p:spPr>
          <a:xfrm>
            <a:off x="7047354" y="6106709"/>
            <a:ext cx="2772000" cy="540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機動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遊戲可能會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加重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心臟負荷，引致病發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4" name="圓角矩形 43"/>
          <p:cNvSpPr/>
          <p:nvPr/>
        </p:nvSpPr>
        <p:spPr>
          <a:xfrm>
            <a:off x="7047354" y="5031373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要佩戴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安全帶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6957592" y="2323189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機動遊戲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163601" y="3688985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TW" altLang="en-US" sz="2800" b="1" dirty="0">
                <a:latin typeface="微軟正黑體"/>
              </a:rPr>
              <a:t>刺激</a:t>
            </a:r>
            <a:r>
              <a:rPr lang="zh-TW" altLang="en-US" sz="2800" b="1" dirty="0" smtClean="0">
                <a:latin typeface="微軟正黑體"/>
              </a:rPr>
              <a:t>程度</a:t>
            </a:r>
            <a:endParaRPr lang="zh-TW" altLang="en-US" sz="2800" b="1" dirty="0">
              <a:latin typeface="微軟正黑體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37716" y="2178881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微軟正黑體"/>
              </a:rPr>
              <a:t>性質</a:t>
            </a:r>
          </a:p>
        </p:txBody>
      </p:sp>
      <p:sp>
        <p:nvSpPr>
          <p:cNvPr id="49" name="矩形 48"/>
          <p:cNvSpPr/>
          <p:nvPr/>
        </p:nvSpPr>
        <p:spPr>
          <a:xfrm>
            <a:off x="3595152" y="4042187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TW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微軟正黑體"/>
                <a:ea typeface="微軟正黑體"/>
                <a:cs typeface="+mn-cs"/>
              </a:rPr>
              <a:t>外觀</a:t>
            </a:r>
          </a:p>
        </p:txBody>
      </p:sp>
      <p:sp>
        <p:nvSpPr>
          <p:cNvPr id="52" name="矩形 51"/>
          <p:cNvSpPr/>
          <p:nvPr/>
        </p:nvSpPr>
        <p:spPr>
          <a:xfrm>
            <a:off x="5452825" y="5536898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TW" altLang="en-US" sz="2800" b="1" dirty="0">
                <a:latin typeface="微軟正黑體"/>
              </a:rPr>
              <a:t>安全</a:t>
            </a:r>
            <a:endParaRPr lang="en-US" altLang="zh-TW" sz="2800" b="1" dirty="0">
              <a:latin typeface="微軟正黑體"/>
            </a:endParaRPr>
          </a:p>
          <a:p>
            <a:pPr lvl="0" algn="ctr">
              <a:defRPr/>
            </a:pPr>
            <a:r>
              <a:rPr lang="zh-TW" altLang="en-US" sz="2800" b="1" dirty="0" smtClean="0">
                <a:latin typeface="微軟正黑體"/>
              </a:rPr>
              <a:t>守則</a:t>
            </a:r>
            <a:endParaRPr lang="zh-TW" altLang="en-US" sz="2800" b="1" dirty="0">
              <a:latin typeface="微軟正黑體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7047354" y="5369318"/>
            <a:ext cx="3276000" cy="260311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避免過山車旋轉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時掉下去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7056463" y="5762925"/>
            <a:ext cx="302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患有心臟病的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人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不能乘坐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58" name="Freeform 41"/>
          <p:cNvSpPr/>
          <p:nvPr/>
        </p:nvSpPr>
        <p:spPr>
          <a:xfrm flipH="1">
            <a:off x="6741050" y="5802252"/>
            <a:ext cx="351236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endParaRPr lang="en-US" sz="4300" kern="1200" dirty="0"/>
          </a:p>
        </p:txBody>
      </p:sp>
      <p:sp>
        <p:nvSpPr>
          <p:cNvPr id="61" name="Freeform 41"/>
          <p:cNvSpPr/>
          <p:nvPr/>
        </p:nvSpPr>
        <p:spPr>
          <a:xfrm flipH="1">
            <a:off x="1079831" y="4051995"/>
            <a:ext cx="2181815" cy="1561973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altLang="zh-TW" sz="4300" dirty="0"/>
          </a:p>
        </p:txBody>
      </p:sp>
      <p:sp>
        <p:nvSpPr>
          <p:cNvPr id="62" name="圓角矩形 61"/>
          <p:cNvSpPr/>
          <p:nvPr/>
        </p:nvSpPr>
        <p:spPr>
          <a:xfrm>
            <a:off x="1391000" y="3512576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高低起伏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3" name="圓角矩形 62"/>
          <p:cNvSpPr/>
          <p:nvPr/>
        </p:nvSpPr>
        <p:spPr>
          <a:xfrm>
            <a:off x="1378299" y="3847066"/>
            <a:ext cx="2052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有爬升、滑落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、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倒轉的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設計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4" name="圓角矩形 63"/>
          <p:cNvSpPr/>
          <p:nvPr/>
        </p:nvSpPr>
        <p:spPr>
          <a:xfrm>
            <a:off x="1378299" y="4447957"/>
            <a:ext cx="1764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讓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遊客感受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到無比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刺激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5" name="圓角矩形 64"/>
          <p:cNvSpPr/>
          <p:nvPr/>
        </p:nvSpPr>
        <p:spPr>
          <a:xfrm>
            <a:off x="8254388" y="1922190"/>
            <a:ext cx="30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天氣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惡劣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</a:rPr>
              <a:t>時需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</a:rPr>
              <a:t>暫停開放</a:t>
            </a:r>
            <a:endParaRPr kumimoji="0" lang="en-US" altLang="zh-TW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軟正黑體"/>
              <a:ea typeface="微軟正黑體"/>
              <a:cs typeface="+mn-cs"/>
            </a:endParaRPr>
          </a:p>
        </p:txBody>
      </p:sp>
      <p:sp>
        <p:nvSpPr>
          <p:cNvPr id="66" name="圓角矩形 65"/>
          <p:cNvSpPr/>
          <p:nvPr/>
        </p:nvSpPr>
        <p:spPr>
          <a:xfrm>
            <a:off x="8254096" y="2313092"/>
            <a:ext cx="327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需要定期檢查和更換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零件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6957592" y="2648655"/>
            <a:ext cx="2556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確保設施運作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順暢</a:t>
            </a:r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及使用者安全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48" name="橢圓 47"/>
          <p:cNvSpPr/>
          <p:nvPr/>
        </p:nvSpPr>
        <p:spPr>
          <a:xfrm>
            <a:off x="5756178" y="2822316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9" name="橢圓 58"/>
          <p:cNvSpPr/>
          <p:nvPr/>
        </p:nvSpPr>
        <p:spPr>
          <a:xfrm>
            <a:off x="4525226" y="3769585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0" name="橢圓 59"/>
          <p:cNvSpPr/>
          <p:nvPr/>
        </p:nvSpPr>
        <p:spPr>
          <a:xfrm>
            <a:off x="6812565" y="4006228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69" name="橢圓 68"/>
          <p:cNvSpPr/>
          <p:nvPr/>
        </p:nvSpPr>
        <p:spPr>
          <a:xfrm>
            <a:off x="5719138" y="5003736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54" name="手繪多邊形 53"/>
          <p:cNvSpPr/>
          <p:nvPr/>
        </p:nvSpPr>
        <p:spPr>
          <a:xfrm flipH="1">
            <a:off x="4747274" y="1413489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55" name="手繪多邊形 54"/>
          <p:cNvSpPr/>
          <p:nvPr/>
        </p:nvSpPr>
        <p:spPr>
          <a:xfrm>
            <a:off x="5460126" y="3387506"/>
            <a:ext cx="1512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我會描述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70" name="手繪多邊形 69"/>
          <p:cNvSpPr/>
          <p:nvPr/>
        </p:nvSpPr>
        <p:spPr>
          <a:xfrm>
            <a:off x="7416463" y="1524606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，所以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71" name="手繪多邊形 70"/>
          <p:cNvSpPr/>
          <p:nvPr/>
        </p:nvSpPr>
        <p:spPr>
          <a:xfrm>
            <a:off x="9697599" y="2695799"/>
            <a:ext cx="2304000" cy="39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，所以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72" name="手繪多邊形 71"/>
          <p:cNvSpPr/>
          <p:nvPr/>
        </p:nvSpPr>
        <p:spPr>
          <a:xfrm flipH="1">
            <a:off x="3118997" y="3183723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73" name="手繪多邊形 72"/>
          <p:cNvSpPr/>
          <p:nvPr/>
        </p:nvSpPr>
        <p:spPr>
          <a:xfrm flipH="1">
            <a:off x="897297" y="2313092"/>
            <a:ext cx="1296000" cy="111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例如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可以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74" name="手繪多邊形 73"/>
          <p:cNvSpPr/>
          <p:nvPr/>
        </p:nvSpPr>
        <p:spPr>
          <a:xfrm>
            <a:off x="7294018" y="3322222"/>
            <a:ext cx="1980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75" name="手繪多邊形 74"/>
          <p:cNvSpPr/>
          <p:nvPr/>
        </p:nvSpPr>
        <p:spPr>
          <a:xfrm>
            <a:off x="9892096" y="3494072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，所以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77" name="手繪多邊形 76"/>
          <p:cNvSpPr/>
          <p:nvPr/>
        </p:nvSpPr>
        <p:spPr>
          <a:xfrm flipH="1">
            <a:off x="4290622" y="5407620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79" name="手繪多邊形 78"/>
          <p:cNvSpPr/>
          <p:nvPr/>
        </p:nvSpPr>
        <p:spPr>
          <a:xfrm>
            <a:off x="9117107" y="4906670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，因為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80" name="手繪多邊形 79"/>
          <p:cNvSpPr/>
          <p:nvPr/>
        </p:nvSpPr>
        <p:spPr>
          <a:xfrm>
            <a:off x="10143657" y="5765879"/>
            <a:ext cx="1332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因為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78" name="圓角矩形 77"/>
          <p:cNvSpPr/>
          <p:nvPr/>
        </p:nvSpPr>
        <p:spPr>
          <a:xfrm>
            <a:off x="10323354" y="3991116"/>
            <a:ext cx="151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en-US" altLang="zh-TW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微軟正黑體"/>
                <a:sym typeface="Wingdings" panose="05000000000000000000" pitchFamily="2" charset="2"/>
              </a:rPr>
              <a:t>非常刺激</a:t>
            </a:r>
            <a:endParaRPr lang="en-US" altLang="zh-TW" sz="2000" b="1" dirty="0">
              <a:solidFill>
                <a:schemeClr val="tx1"/>
              </a:solidFill>
              <a:latin typeface="微軟正黑體"/>
            </a:endParaRPr>
          </a:p>
        </p:txBody>
      </p:sp>
      <p:sp>
        <p:nvSpPr>
          <p:cNvPr id="76" name="手繪多邊形 75"/>
          <p:cNvSpPr/>
          <p:nvPr/>
        </p:nvSpPr>
        <p:spPr>
          <a:xfrm flipH="1">
            <a:off x="698063" y="6062338"/>
            <a:ext cx="3096000" cy="39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以上就是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方面的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一些特點</a:t>
            </a:r>
          </a:p>
        </p:txBody>
      </p:sp>
      <p:sp>
        <p:nvSpPr>
          <p:cNvPr id="8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45635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7" grpId="0" animBg="1"/>
      <p:bldP spid="79" grpId="0" animBg="1"/>
      <p:bldP spid="80" grpId="0" animBg="1"/>
      <p:bldP spid="7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試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描述主題公園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的過山車。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0101965"/>
              </p:ext>
            </p:extLst>
          </p:nvPr>
        </p:nvGraphicFramePr>
        <p:xfrm>
          <a:off x="467543" y="1971675"/>
          <a:ext cx="11052000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052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33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點題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我會描述主題公園的過山車。</a:t>
                      </a:r>
                      <a:endParaRPr lang="en-US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第一個角度</a:t>
                      </a:r>
                      <a:endParaRPr lang="en-US" altLang="zh-TW" sz="20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首先，在性質方面，它是一種戶外設施，所以天氣惡劣時可能需暫停開放。此外，它是個機動遊戲，所以需要定期檢查和更換零件，以確保設施運作順暢及使用者安全。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第二個角度</a:t>
                      </a:r>
                      <a:endParaRPr lang="en-US" altLang="zh-TW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第二，在外觀方面，它的路軌是高低起伏的，例如有爬升、滑落、倒轉等不同的設計，可以讓遊客感受到無比刺激。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第三個角度</a:t>
                      </a:r>
                      <a:endParaRPr lang="en-US" altLang="zh-TW" sz="20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 algn="l" defTabSz="914400" rtl="0" eaLnBrk="1" latinLnBrk="0" hangingPunct="1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第三，在刺激程度方面，過山車的速度是非常快的，而且離心力很強，所以非常刺激。</a:t>
                      </a:r>
                      <a:endParaRPr lang="en-HK" altLang="zh-TW" sz="2000" b="0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最後一個角度</a:t>
                      </a:r>
                      <a:endParaRPr lang="en-US" altLang="zh-TW" sz="2000" b="1" i="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最後，在安全守則方面，乘坐過山車時，遊客是要佩戴安全帶的，因為要避免過山車旋轉時掉下去。另外，患有心臟病的人是不能乘坐的，因為機動遊戲可能會加重心臟負荷，引致病發。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總結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</a:t>
                      </a: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過山車</a:t>
                      </a: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在四方面的一些特點。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82597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5"/>
            <a:ext cx="6018885" cy="3673963"/>
            <a:chOff x="1625343" y="1610555"/>
            <a:chExt cx="6018885" cy="367396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5"/>
              <a:ext cx="2916000" cy="3673963"/>
              <a:chOff x="4728228" y="1784180"/>
              <a:chExt cx="2814714" cy="407893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2972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構描述組織圖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0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0213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214400" y="2459737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39227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2456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4077248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792315" y="2939866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一些標示描述的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4476934" y="3276188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570758" y="1960668"/>
              <a:ext cx="324891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描述  描寫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描繪  介紹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簡介  形容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8358283" y="1938357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570758" y="1683669"/>
              <a:ext cx="324891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特徵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特點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特性  特色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性質  面貌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細節  詳情</a:t>
              </a:r>
            </a:p>
          </p:txBody>
        </p:sp>
      </p:grpSp>
      <p:grpSp>
        <p:nvGrpSpPr>
          <p:cNvPr id="27" name="群組 26"/>
          <p:cNvGrpSpPr/>
          <p:nvPr/>
        </p:nvGrpSpPr>
        <p:grpSpPr>
          <a:xfrm>
            <a:off x="273037" y="2769220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570758" y="1960668"/>
              <a:ext cx="324891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60620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9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「描述」標誌字詞其他意思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</a:t>
            </a:r>
            <a:r>
              <a:rPr lang="zh-TW" altLang="en-US" sz="2800" dirty="0" smtClean="0">
                <a:latin typeface="+mn-ea"/>
              </a:rPr>
              <a:t>「</a:t>
            </a:r>
            <a:r>
              <a:rPr lang="zh-TW" altLang="en-US" sz="2800" dirty="0"/>
              <a:t>程序說明</a:t>
            </a:r>
            <a:r>
              <a:rPr lang="zh-TW" altLang="en-US" sz="2800" dirty="0" smtClean="0">
                <a:latin typeface="+mn-ea"/>
              </a:rPr>
              <a:t>」</a:t>
            </a:r>
            <a:r>
              <a:rPr lang="zh-TW" altLang="en-US" sz="2800" dirty="0">
                <a:latin typeface="+mn-ea"/>
              </a:rPr>
              <a:t>的</a:t>
            </a:r>
            <a:r>
              <a:rPr lang="zh-TW" altLang="en-US" sz="2800" b="1" dirty="0" smtClean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/>
              <a:t>通常</a:t>
            </a:r>
            <a:r>
              <a:rPr lang="zh-TW" altLang="en-US" sz="2800" dirty="0"/>
              <a:t>會與</a:t>
            </a:r>
            <a:r>
              <a:rPr lang="zh-TW" altLang="en-US" sz="2800" i="1" dirty="0"/>
              <a:t>「進行」</a:t>
            </a:r>
            <a:r>
              <a:rPr lang="zh-TW" altLang="en-US" sz="2800" dirty="0"/>
              <a:t>、</a:t>
            </a:r>
            <a:r>
              <a:rPr lang="zh-TW" altLang="en-US" sz="2800" i="1" dirty="0"/>
              <a:t>「完成」</a:t>
            </a:r>
            <a:r>
              <a:rPr lang="zh-TW" altLang="en-US" sz="2800" dirty="0"/>
              <a:t>、</a:t>
            </a:r>
            <a:r>
              <a:rPr lang="zh-TW" altLang="en-US" sz="2800" i="1" dirty="0"/>
              <a:t>「做」</a:t>
            </a:r>
            <a:r>
              <a:rPr lang="zh-TW" altLang="en-US" sz="2800" dirty="0"/>
              <a:t>及</a:t>
            </a:r>
            <a:r>
              <a:rPr lang="zh-TW" altLang="en-US" sz="2800" i="1" dirty="0"/>
              <a:t>「辦理」</a:t>
            </a:r>
            <a:r>
              <a:rPr lang="zh-TW" altLang="en-US" sz="2800" dirty="0"/>
              <a:t>等「程序說明」的</a:t>
            </a:r>
            <a:r>
              <a:rPr lang="zh-TW" altLang="en-US" sz="2800" b="1" dirty="0">
                <a:solidFill>
                  <a:srgbClr val="FF0000"/>
                </a:solidFill>
              </a:rPr>
              <a:t>標誌字詞</a:t>
            </a:r>
            <a:r>
              <a:rPr lang="zh-TW" altLang="en-US" sz="2800" dirty="0"/>
              <a:t>一起出現</a:t>
            </a:r>
            <a:endParaRPr lang="en-US" altLang="zh-TW" sz="2800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事件或行動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4237510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示例一：「怎樣致電訂購外賣？」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872" y="5256441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示例二：「中和實驗是如何進行的？」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6878031" y="3262128"/>
            <a:ext cx="553983" cy="2504754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5077145" y="4222803"/>
            <a:ext cx="816295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5210607" y="4757393"/>
            <a:ext cx="553983" cy="1552082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6668225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圓角矩形 10"/>
          <p:cNvSpPr/>
          <p:nvPr/>
        </p:nvSpPr>
        <p:spPr>
          <a:xfrm>
            <a:off x="7494541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書卷 (水平) 11"/>
          <p:cNvSpPr/>
          <p:nvPr/>
        </p:nvSpPr>
        <p:spPr>
          <a:xfrm>
            <a:off x="7694613" y="1159718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有關程序說明的訓練框架，</a:t>
            </a:r>
            <a:endParaRPr lang="en-US" altLang="zh-TW" sz="2000" b="1" dirty="0" smtClean="0"/>
          </a:p>
          <a:p>
            <a:pPr algn="ctr"/>
            <a:r>
              <a:rPr lang="zh-TW" altLang="en-US" sz="2000" b="1" dirty="0" smtClean="0"/>
              <a:t>請參閱</a:t>
            </a:r>
            <a:r>
              <a:rPr lang="zh-TW" altLang="en-US" sz="2000" b="1" dirty="0" smtClean="0"/>
              <a:t>「程序</a:t>
            </a:r>
            <a:r>
              <a:rPr lang="zh-TW" altLang="en-US" sz="2000" b="1" dirty="0" smtClean="0"/>
              <a:t>說明 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128364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6" grpId="0" animBg="1"/>
      <p:bldP spid="29" grpId="0" animBg="1"/>
      <p:bldP spid="27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自訂 13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351D8B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16832</TotalTime>
  <Words>2831</Words>
  <Application>Microsoft Office PowerPoint</Application>
  <PresentationFormat>寬螢幕</PresentationFormat>
  <Paragraphs>514</Paragraphs>
  <Slides>32</Slides>
  <Notes>32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42" baseType="lpstr">
      <vt:lpstr>DFPBiaoKaiShu-B5</vt:lpstr>
      <vt:lpstr>Poppins</vt:lpstr>
      <vt:lpstr>微軟正黑體</vt:lpstr>
      <vt:lpstr>微軟正黑體</vt:lpstr>
      <vt:lpstr>新細明體</vt:lpstr>
      <vt:lpstr>Arial</vt:lpstr>
      <vt:lpstr>Calibri</vt:lpstr>
      <vt:lpstr>Courier New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753</cp:revision>
  <dcterms:created xsi:type="dcterms:W3CDTF">2022-06-23T09:13:07Z</dcterms:created>
  <dcterms:modified xsi:type="dcterms:W3CDTF">2023-10-04T08:48:43Z</dcterms:modified>
</cp:coreProperties>
</file>